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2"/>
  </p:notesMasterIdLst>
  <p:sldIdLst>
    <p:sldId id="276" r:id="rId2"/>
    <p:sldId id="258" r:id="rId3"/>
    <p:sldId id="259" r:id="rId4"/>
    <p:sldId id="290" r:id="rId5"/>
    <p:sldId id="260" r:id="rId6"/>
    <p:sldId id="277" r:id="rId7"/>
    <p:sldId id="264" r:id="rId8"/>
    <p:sldId id="265" r:id="rId9"/>
    <p:sldId id="266" r:id="rId10"/>
    <p:sldId id="267" r:id="rId11"/>
    <p:sldId id="268" r:id="rId12"/>
    <p:sldId id="269" r:id="rId13"/>
    <p:sldId id="291" r:id="rId14"/>
    <p:sldId id="286" r:id="rId15"/>
    <p:sldId id="270" r:id="rId16"/>
    <p:sldId id="280" r:id="rId17"/>
    <p:sldId id="271" r:id="rId18"/>
    <p:sldId id="281" r:id="rId19"/>
    <p:sldId id="282" r:id="rId20"/>
    <p:sldId id="289"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11" autoAdjust="0"/>
  </p:normalViewPr>
  <p:slideViewPr>
    <p:cSldViewPr snapToGrid="0">
      <p:cViewPr varScale="1">
        <p:scale>
          <a:sx n="64" d="100"/>
          <a:sy n="64" d="100"/>
        </p:scale>
        <p:origin x="6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645089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p:cNvSpPr>
          <p:nvPr>
            <p:ph type="sldNum" sz="quarter" idx="5"/>
          </p:nvPr>
        </p:nvSpPr>
        <p:spPr>
          <a:xfrm>
            <a:off x="3886200" y="8686800"/>
            <a:ext cx="2971800" cy="457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pitchFamily="-107" charset="0"/>
                <a:ea typeface="ヒラギノ角ゴ ProN W3" pitchFamily="-107" charset="-128"/>
                <a:sym typeface="Gill Sans" pitchFamily="-107" charset="0"/>
              </a:defRPr>
            </a:lvl1pPr>
            <a:lvl2pPr marL="37931725" indent="-37474525" eaLnBrk="0" hangingPunct="0">
              <a:defRPr sz="4200">
                <a:solidFill>
                  <a:srgbClr val="000000"/>
                </a:solidFill>
                <a:latin typeface="Gill Sans" pitchFamily="-107" charset="0"/>
                <a:ea typeface="ヒラギノ角ゴ ProN W3" pitchFamily="-107" charset="-128"/>
                <a:sym typeface="Gill Sans" pitchFamily="-107" charset="0"/>
              </a:defRPr>
            </a:lvl2pPr>
            <a:lvl3pPr eaLnBrk="0" hangingPunct="0">
              <a:defRPr sz="4200">
                <a:solidFill>
                  <a:srgbClr val="000000"/>
                </a:solidFill>
                <a:latin typeface="Gill Sans" pitchFamily="-107" charset="0"/>
                <a:ea typeface="ヒラギノ角ゴ ProN W3" pitchFamily="-107" charset="-128"/>
                <a:sym typeface="Gill Sans" pitchFamily="-107" charset="0"/>
              </a:defRPr>
            </a:lvl3pPr>
            <a:lvl4pPr eaLnBrk="0" hangingPunct="0">
              <a:defRPr sz="4200">
                <a:solidFill>
                  <a:srgbClr val="000000"/>
                </a:solidFill>
                <a:latin typeface="Gill Sans" pitchFamily="-107" charset="0"/>
                <a:ea typeface="ヒラギノ角ゴ ProN W3" pitchFamily="-107" charset="-128"/>
                <a:sym typeface="Gill Sans" pitchFamily="-107" charset="0"/>
              </a:defRPr>
            </a:lvl4pPr>
            <a:lvl5pPr eaLnBrk="0" hangingPunct="0">
              <a:defRPr sz="4200">
                <a:solidFill>
                  <a:srgbClr val="000000"/>
                </a:solidFill>
                <a:latin typeface="Gill Sans" pitchFamily="-107" charset="0"/>
                <a:ea typeface="ヒラギノ角ゴ ProN W3" pitchFamily="-107" charset="-128"/>
                <a:sym typeface="Gill Sans" pitchFamily="-107" charset="0"/>
              </a:defRPr>
            </a:lvl5pPr>
            <a:lvl6pPr marL="4572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6pPr>
            <a:lvl7pPr marL="9144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7pPr>
            <a:lvl8pPr marL="13716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8pPr>
            <a:lvl9pPr marL="18288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9pPr>
          </a:lstStyle>
          <a:p>
            <a:pPr eaLnBrk="1" hangingPunct="1"/>
            <a:fld id="{898A19FE-80A8-4156-A7EF-0026A5247D0A}" type="slidenum">
              <a:rPr lang="en-US" altLang="es-ES" sz="1200"/>
              <a:pPr eaLnBrk="1" hangingPunct="1"/>
              <a:t>0</a:t>
            </a:fld>
            <a:endParaRPr lang="en-US" altLang="es-ES" sz="1200"/>
          </a:p>
        </p:txBody>
      </p:sp>
      <p:sp>
        <p:nvSpPr>
          <p:cNvPr id="40963" name="Rectangle 2"/>
          <p:cNvSpPr>
            <a:spLocks noGrp="1" noRot="1" noChangeAspect="1" noChangeArrowheads="1" noTextEdit="1"/>
          </p:cNvSpPr>
          <p:nvPr>
            <p:ph type="sldImg"/>
          </p:nvPr>
        </p:nvSpPr>
        <p:spPr>
          <a:xfrm>
            <a:off x="381000" y="685800"/>
            <a:ext cx="6096000" cy="3429000"/>
          </a:xfrm>
          <a:ln/>
        </p:spPr>
      </p:sp>
      <p:sp>
        <p:nvSpPr>
          <p:cNvPr id="40964"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dirty="0" smtClean="0">
              <a:latin typeface="Gill Sans" pitchFamily="-107" charset="0"/>
              <a:ea typeface="ＭＳ Ｐゴシック" panose="020B0600070205080204" pitchFamily="34" charset="-128"/>
            </a:endParaRPr>
          </a:p>
        </p:txBody>
      </p:sp>
    </p:spTree>
    <p:extLst>
      <p:ext uri="{BB962C8B-B14F-4D97-AF65-F5344CB8AC3E}">
        <p14:creationId xmlns:p14="http://schemas.microsoft.com/office/powerpoint/2010/main" val="135893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s-ES" sz="1100" kern="1200" dirty="0" err="1" smtClean="0">
                <a:solidFill>
                  <a:schemeClr val="tx1"/>
                </a:solidFill>
                <a:effectLst/>
                <a:latin typeface="+mn-lt"/>
                <a:ea typeface="+mn-ea"/>
                <a:cs typeface="+mn-cs"/>
              </a:rPr>
              <a:t>Lets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see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three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examples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how</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we</a:t>
            </a:r>
            <a:r>
              <a:rPr lang="es-ES" sz="1100" kern="1200" dirty="0" smtClean="0">
                <a:solidFill>
                  <a:schemeClr val="tx1"/>
                </a:solidFill>
                <a:effectLst/>
                <a:latin typeface="+mn-lt"/>
                <a:ea typeface="+mn-ea"/>
                <a:cs typeface="+mn-cs"/>
              </a:rPr>
              <a:t> are </a:t>
            </a:r>
            <a:r>
              <a:rPr lang="es-ES" sz="1100" kern="1200" dirty="0" err="1" smtClean="0">
                <a:solidFill>
                  <a:schemeClr val="tx1"/>
                </a:solidFill>
                <a:effectLst/>
                <a:latin typeface="+mn-lt"/>
                <a:ea typeface="+mn-ea"/>
                <a:cs typeface="+mn-cs"/>
              </a:rPr>
              <a:t>making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that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transition</a:t>
            </a:r>
            <a:r>
              <a:rPr lang="es-ES" sz="1100" kern="1200" dirty="0" smtClean="0">
                <a:solidFill>
                  <a:schemeClr val="tx1"/>
                </a:solidFill>
                <a:effectLst/>
                <a:latin typeface="+mn-lt"/>
                <a:ea typeface="+mn-ea"/>
                <a:cs typeface="+mn-cs"/>
              </a:rPr>
              <a:t>.</a:t>
            </a:r>
          </a:p>
          <a:p>
            <a:r>
              <a:rPr lang="es-ES" sz="1100" kern="1200" dirty="0" err="1" smtClean="0">
                <a:solidFill>
                  <a:schemeClr val="tx1"/>
                </a:solidFill>
                <a:effectLst/>
                <a:latin typeface="+mn-lt"/>
                <a:ea typeface="+mn-ea"/>
                <a:cs typeface="+mn-cs"/>
              </a:rPr>
              <a:t>First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is</a:t>
            </a:r>
            <a:r>
              <a:rPr lang="es-ES" sz="1100" kern="1200" dirty="0" smtClean="0">
                <a:solidFill>
                  <a:schemeClr val="tx1"/>
                </a:solidFill>
                <a:effectLst/>
                <a:latin typeface="+mn-lt"/>
                <a:ea typeface="+mn-ea"/>
                <a:cs typeface="+mn-cs"/>
              </a:rPr>
              <a:t> Google </a:t>
            </a:r>
            <a:r>
              <a:rPr lang="es-ES" sz="1100" kern="1200" dirty="0" err="1" smtClean="0">
                <a:solidFill>
                  <a:schemeClr val="tx1"/>
                </a:solidFill>
                <a:effectLst/>
                <a:latin typeface="+mn-lt"/>
                <a:ea typeface="+mn-ea"/>
                <a:cs typeface="+mn-cs"/>
              </a:rPr>
              <a:t>Glass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With</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release</a:t>
            </a:r>
            <a:r>
              <a:rPr lang="es-ES" sz="1100" kern="1200" dirty="0" smtClean="0">
                <a:solidFill>
                  <a:schemeClr val="tx1"/>
                </a:solidFill>
                <a:effectLst/>
                <a:latin typeface="+mn-lt"/>
                <a:ea typeface="+mn-ea"/>
                <a:cs typeface="+mn-cs"/>
              </a:rPr>
              <a:t> of Google </a:t>
            </a:r>
            <a:r>
              <a:rPr lang="es-ES" sz="1100" kern="1200" dirty="0" err="1" smtClean="0">
                <a:solidFill>
                  <a:schemeClr val="tx1"/>
                </a:solidFill>
                <a:effectLst/>
                <a:latin typeface="+mn-lt"/>
                <a:ea typeface="+mn-ea"/>
                <a:cs typeface="+mn-cs"/>
              </a:rPr>
              <a:t>Glass</a:t>
            </a:r>
            <a:r>
              <a:rPr lang="es-ES" sz="1100" kern="1200" dirty="0" smtClean="0">
                <a:solidFill>
                  <a:schemeClr val="tx1"/>
                </a:solidFill>
                <a:effectLst/>
                <a:latin typeface="+mn-lt"/>
                <a:ea typeface="+mn-ea"/>
                <a:cs typeface="+mn-cs"/>
              </a:rPr>
              <a:t> to </a:t>
            </a:r>
            <a:r>
              <a:rPr lang="es-ES" sz="1100" kern="1200" dirty="0" err="1" smtClean="0">
                <a:solidFill>
                  <a:schemeClr val="tx1"/>
                </a:solidFill>
                <a:effectLst/>
                <a:latin typeface="+mn-lt"/>
                <a:ea typeface="+mn-ea"/>
                <a:cs typeface="+mn-cs"/>
              </a:rPr>
              <a:t>commercial</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sell</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april</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year</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we</a:t>
            </a:r>
            <a:r>
              <a:rPr lang="es-ES" sz="1100" kern="1200" dirty="0" smtClean="0">
                <a:solidFill>
                  <a:schemeClr val="tx1"/>
                </a:solidFill>
                <a:effectLst/>
                <a:latin typeface="+mn-lt"/>
                <a:ea typeface="+mn-ea"/>
                <a:cs typeface="+mn-cs"/>
              </a:rPr>
              <a:t> are </a:t>
            </a:r>
            <a:r>
              <a:rPr lang="es-ES" sz="1100" kern="1200" dirty="0" err="1" smtClean="0">
                <a:solidFill>
                  <a:schemeClr val="tx1"/>
                </a:solidFill>
                <a:effectLst/>
                <a:latin typeface="+mn-lt"/>
                <a:ea typeface="+mn-ea"/>
                <a:cs typeface="+mn-cs"/>
              </a:rPr>
              <a:t>trying</a:t>
            </a:r>
            <a:r>
              <a:rPr lang="es-ES" sz="1100" kern="1200" dirty="0" smtClean="0">
                <a:solidFill>
                  <a:schemeClr val="tx1"/>
                </a:solidFill>
                <a:effectLst/>
                <a:latin typeface="+mn-lt"/>
                <a:ea typeface="+mn-ea"/>
                <a:cs typeface="+mn-cs"/>
              </a:rPr>
              <a:t> to </a:t>
            </a:r>
            <a:r>
              <a:rPr lang="es-ES" sz="1100" kern="1200" dirty="0" err="1" smtClean="0">
                <a:solidFill>
                  <a:schemeClr val="tx1"/>
                </a:solidFill>
                <a:effectLst/>
                <a:latin typeface="+mn-lt"/>
                <a:ea typeface="+mn-ea"/>
                <a:cs typeface="+mn-cs"/>
              </a:rPr>
              <a:t>go</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apart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from</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physical</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device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but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we</a:t>
            </a:r>
            <a:r>
              <a:rPr lang="es-ES" sz="1100" kern="1200" dirty="0" smtClean="0">
                <a:solidFill>
                  <a:schemeClr val="tx1"/>
                </a:solidFill>
                <a:effectLst/>
                <a:latin typeface="+mn-lt"/>
                <a:ea typeface="+mn-ea"/>
                <a:cs typeface="+mn-cs"/>
              </a:rPr>
              <a:t> are </a:t>
            </a:r>
            <a:r>
              <a:rPr lang="es-ES" sz="1100" kern="1200" dirty="0" err="1" smtClean="0">
                <a:solidFill>
                  <a:schemeClr val="tx1"/>
                </a:solidFill>
                <a:effectLst/>
                <a:latin typeface="+mn-lt"/>
                <a:ea typeface="+mn-ea"/>
                <a:cs typeface="+mn-cs"/>
              </a:rPr>
              <a:t>still</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relying</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it</a:t>
            </a:r>
            <a:r>
              <a:rPr lang="es-ES" sz="1100" kern="1200" dirty="0" smtClean="0">
                <a:solidFill>
                  <a:schemeClr val="tx1"/>
                </a:solidFill>
                <a:effectLst/>
                <a:latin typeface="+mn-lt"/>
                <a:ea typeface="+mn-ea"/>
                <a:cs typeface="+mn-cs"/>
              </a:rPr>
              <a:t> to </a:t>
            </a:r>
            <a:r>
              <a:rPr lang="es-ES" sz="1100" kern="1200" dirty="0" err="1" smtClean="0">
                <a:solidFill>
                  <a:schemeClr val="tx1"/>
                </a:solidFill>
                <a:effectLst/>
                <a:latin typeface="+mn-lt"/>
                <a:ea typeface="+mn-ea"/>
                <a:cs typeface="+mn-cs"/>
              </a:rPr>
              <a:t>perform</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actions</a:t>
            </a:r>
            <a:r>
              <a:rPr lang="es-ES" sz="1100" kern="1200" dirty="0" smtClean="0">
                <a:solidFill>
                  <a:schemeClr val="tx1"/>
                </a:solidFill>
                <a:effectLst/>
                <a:latin typeface="+mn-lt"/>
                <a:ea typeface="+mn-ea"/>
                <a:cs typeface="+mn-cs"/>
              </a:rPr>
              <a:t>.</a:t>
            </a:r>
            <a:endParaRPr lang="en" dirty="0"/>
          </a:p>
        </p:txBody>
      </p:sp>
    </p:spTree>
    <p:extLst>
      <p:ext uri="{BB962C8B-B14F-4D97-AF65-F5344CB8AC3E}">
        <p14:creationId xmlns:p14="http://schemas.microsoft.com/office/powerpoint/2010/main" val="181154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a:t>Some transitional example is Leap Motion. This device let us tracks our hands and 10 fingers to help us interact with the screen with our common  gestures to swipe, play or draw among many other activities without touching the screen. There is no physical device involved, but we still need to rely on the tool..</a:t>
            </a:r>
          </a:p>
        </p:txBody>
      </p:sp>
    </p:spTree>
    <p:extLst>
      <p:ext uri="{BB962C8B-B14F-4D97-AF65-F5344CB8AC3E}">
        <p14:creationId xmlns:p14="http://schemas.microsoft.com/office/powerpoint/2010/main" val="160080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With the new release of Google Contact Lenses that can control the sugar level of diabetic patients, the interface is totally erased. </a:t>
            </a:r>
            <a:endParaRPr lang="en" dirty="0"/>
          </a:p>
        </p:txBody>
      </p:sp>
    </p:spTree>
    <p:extLst>
      <p:ext uri="{BB962C8B-B14F-4D97-AF65-F5344CB8AC3E}">
        <p14:creationId xmlns:p14="http://schemas.microsoft.com/office/powerpoint/2010/main" val="151954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The </a:t>
            </a:r>
            <a:r>
              <a:rPr lang="en" dirty="0"/>
              <a:t>common activity of wearing a contact lens is enhanced to deliver an added value for our world. Is the activation of our world through computers. </a:t>
            </a:r>
          </a:p>
        </p:txBody>
      </p:sp>
    </p:spTree>
    <p:extLst>
      <p:ext uri="{BB962C8B-B14F-4D97-AF65-F5344CB8AC3E}">
        <p14:creationId xmlns:p14="http://schemas.microsoft.com/office/powerpoint/2010/main" val="242775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So what happens when we understand the human as the interface and the transparency of devices? Due to increased connectivity in a wifi networked world we are in the need to understand tecnhology as the enhancement of our world. </a:t>
            </a:r>
            <a:endParaRPr dirty="0"/>
          </a:p>
        </p:txBody>
      </p:sp>
    </p:spTree>
    <p:extLst>
      <p:ext uri="{BB962C8B-B14F-4D97-AF65-F5344CB8AC3E}">
        <p14:creationId xmlns:p14="http://schemas.microsoft.com/office/powerpoint/2010/main" val="195115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So we need to understand 2 main facts: That computing supports the human functions and enhances then and is not the human that adapts to the technology. Technology as the enhacement of our world.</a:t>
            </a:r>
            <a:endParaRPr lang="en" dirty="0"/>
          </a:p>
        </p:txBody>
      </p:sp>
    </p:spTree>
    <p:extLst>
      <p:ext uri="{BB962C8B-B14F-4D97-AF65-F5344CB8AC3E}">
        <p14:creationId xmlns:p14="http://schemas.microsoft.com/office/powerpoint/2010/main" val="312346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And that we need to build practive user experience, as we need to anticipate the needs of humans before they even know they have them</a:t>
            </a:r>
            <a:endParaRPr lang="en" dirty="0"/>
          </a:p>
        </p:txBody>
      </p:sp>
    </p:spTree>
    <p:extLst>
      <p:ext uri="{BB962C8B-B14F-4D97-AF65-F5344CB8AC3E}">
        <p14:creationId xmlns:p14="http://schemas.microsoft.com/office/powerpoint/2010/main" val="944137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s-ES" sz="1100" kern="1200" dirty="0" smtClean="0">
                <a:solidFill>
                  <a:schemeClr val="tx1"/>
                </a:solidFill>
                <a:effectLst/>
                <a:latin typeface="+mn-lt"/>
                <a:ea typeface="+mn-ea"/>
                <a:cs typeface="+mn-cs"/>
              </a:rPr>
              <a:t> </a:t>
            </a:r>
          </a:p>
          <a:p>
            <a:r>
              <a:rPr lang="es-ES" sz="1100" kern="1200" dirty="0" smtClean="0">
                <a:solidFill>
                  <a:schemeClr val="tx1"/>
                </a:solidFill>
                <a:effectLst/>
                <a:latin typeface="+mn-lt"/>
                <a:ea typeface="+mn-ea"/>
                <a:cs typeface="+mn-cs"/>
              </a:rPr>
              <a:t>16. So </a:t>
            </a:r>
            <a:r>
              <a:rPr lang="es-ES" sz="1100" kern="1200" dirty="0" err="1" smtClean="0">
                <a:solidFill>
                  <a:schemeClr val="tx1"/>
                </a:solidFill>
                <a:effectLst/>
                <a:latin typeface="+mn-lt"/>
                <a:ea typeface="+mn-ea"/>
                <a:cs typeface="+mn-cs"/>
              </a:rPr>
              <a:t>we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talk</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before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about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tw</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changes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this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world</a:t>
            </a:r>
            <a:r>
              <a:rPr lang="es-ES" sz="1100" kern="1200" dirty="0" smtClean="0">
                <a:solidFill>
                  <a:schemeClr val="tx1"/>
                </a:solidFill>
                <a:effectLst/>
                <a:latin typeface="+mn-lt"/>
                <a:ea typeface="+mn-ea"/>
                <a:cs typeface="+mn-cs"/>
              </a:rPr>
              <a:t> of no </a:t>
            </a:r>
            <a:r>
              <a:rPr lang="es-ES" sz="1100" kern="1200" dirty="0" err="1" smtClean="0">
                <a:solidFill>
                  <a:schemeClr val="tx1"/>
                </a:solidFill>
                <a:effectLst/>
                <a:latin typeface="+mn-lt"/>
                <a:ea typeface="+mn-ea"/>
                <a:cs typeface="+mn-cs"/>
              </a:rPr>
              <a:t>devices</a:t>
            </a:r>
            <a:r>
              <a:rPr lang="es-ES" sz="1100" kern="1200" dirty="0" smtClean="0">
                <a:solidFill>
                  <a:schemeClr val="tx1"/>
                </a:solidFill>
                <a:effectLst/>
                <a:latin typeface="+mn-lt"/>
                <a:ea typeface="+mn-ea"/>
                <a:cs typeface="+mn-cs"/>
              </a:rPr>
              <a:t>: a </a:t>
            </a:r>
            <a:r>
              <a:rPr lang="es-ES" sz="1100" kern="1200" dirty="0" err="1" smtClean="0">
                <a:solidFill>
                  <a:schemeClr val="tx1"/>
                </a:solidFill>
                <a:effectLst/>
                <a:latin typeface="+mn-lt"/>
                <a:ea typeface="+mn-ea"/>
                <a:cs typeface="+mn-cs"/>
              </a:rPr>
              <a:t>redefinition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between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relationship</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user</a:t>
            </a:r>
            <a:r>
              <a:rPr lang="es-ES" sz="1100" kern="1200" dirty="0" smtClean="0">
                <a:solidFill>
                  <a:schemeClr val="tx1"/>
                </a:solidFill>
                <a:effectLst/>
                <a:latin typeface="+mn-lt"/>
                <a:ea typeface="+mn-ea"/>
                <a:cs typeface="+mn-cs"/>
              </a:rPr>
              <a:t> and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interface and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change</a:t>
            </a:r>
            <a:r>
              <a:rPr lang="es-ES" sz="1100" kern="1200" dirty="0" smtClean="0">
                <a:solidFill>
                  <a:schemeClr val="tx1"/>
                </a:solidFill>
                <a:effectLst/>
                <a:latin typeface="+mn-lt"/>
                <a:ea typeface="+mn-ea"/>
                <a:cs typeface="+mn-cs"/>
              </a:rPr>
              <a:t> of </a:t>
            </a:r>
            <a:r>
              <a:rPr lang="es-ES" sz="1100" kern="1200" dirty="0" err="1" smtClean="0">
                <a:solidFill>
                  <a:schemeClr val="tx1"/>
                </a:solidFill>
                <a:effectLst/>
                <a:latin typeface="+mn-lt"/>
                <a:ea typeface="+mn-ea"/>
                <a:cs typeface="+mn-cs"/>
              </a:rPr>
              <a:t>practice</a:t>
            </a:r>
            <a:r>
              <a:rPr lang="es-ES" sz="1100" kern="1200" dirty="0" smtClean="0">
                <a:solidFill>
                  <a:schemeClr val="tx1"/>
                </a:solidFill>
                <a:effectLst/>
                <a:latin typeface="+mn-lt"/>
                <a:ea typeface="+mn-ea"/>
                <a:cs typeface="+mn-cs"/>
              </a:rPr>
              <a:t> UX </a:t>
            </a:r>
            <a:r>
              <a:rPr lang="es-ES" sz="1100" kern="1200" dirty="0" err="1" smtClean="0">
                <a:solidFill>
                  <a:schemeClr val="tx1"/>
                </a:solidFill>
                <a:effectLst/>
                <a:latin typeface="+mn-lt"/>
                <a:ea typeface="+mn-ea"/>
                <a:cs typeface="+mn-cs"/>
              </a:rPr>
              <a:t>by</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us</a:t>
            </a:r>
            <a:r>
              <a:rPr lang="es-ES" sz="1100" kern="1200" dirty="0" smtClean="0">
                <a:solidFill>
                  <a:schemeClr val="tx1"/>
                </a:solidFill>
                <a:effectLst/>
                <a:latin typeface="+mn-lt"/>
                <a:ea typeface="+mn-ea"/>
                <a:cs typeface="+mn-cs"/>
              </a:rPr>
              <a:t>.</a:t>
            </a:r>
          </a:p>
          <a:p>
            <a:pPr>
              <a:spcBef>
                <a:spcPts val="0"/>
              </a:spcBef>
              <a:buNone/>
            </a:pPr>
            <a:endParaRPr dirty="0"/>
          </a:p>
        </p:txBody>
      </p:sp>
    </p:spTree>
    <p:extLst>
      <p:ext uri="{BB962C8B-B14F-4D97-AF65-F5344CB8AC3E}">
        <p14:creationId xmlns:p14="http://schemas.microsoft.com/office/powerpoint/2010/main" val="1367266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None/>
            </a:pPr>
            <a:r>
              <a:rPr lang="en" sz="1100" dirty="0" smtClean="0">
                <a:solidFill>
                  <a:schemeClr val="lt1"/>
                </a:solidFill>
              </a:rPr>
              <a:t>They need to learn and investigate users behaviours in order to analyze and use data to anticipate users needs and develop new ones. Again. It is all about the HUMAN.</a:t>
            </a:r>
            <a:endParaRPr lang="en" sz="1100" dirty="0">
              <a:solidFill>
                <a:schemeClr val="lt1"/>
              </a:solidFill>
            </a:endParaRPr>
          </a:p>
        </p:txBody>
      </p:sp>
    </p:spTree>
    <p:extLst>
      <p:ext uri="{BB962C8B-B14F-4D97-AF65-F5344CB8AC3E}">
        <p14:creationId xmlns:p14="http://schemas.microsoft.com/office/powerpoint/2010/main" val="2813079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None/>
            </a:pPr>
            <a:r>
              <a:rPr lang="en" sz="1100" dirty="0" smtClean="0">
                <a:solidFill>
                  <a:schemeClr val="lt1"/>
                </a:solidFill>
              </a:rPr>
              <a:t>No more sized mockups. Learn proportions. Learn code. </a:t>
            </a:r>
            <a:r>
              <a:rPr lang="en" sz="1100" b="1" dirty="0" smtClean="0">
                <a:solidFill>
                  <a:schemeClr val="lt1"/>
                </a:solidFill>
              </a:rPr>
              <a:t>Code should be our language. </a:t>
            </a:r>
            <a:r>
              <a:rPr lang="en" sz="1100" dirty="0" smtClean="0">
                <a:solidFill>
                  <a:schemeClr val="lt1"/>
                </a:solidFill>
              </a:rPr>
              <a:t>As we now code and proportions we may deliver experiences to interfaces we don´t even know they exist in a cohesive and coherent way</a:t>
            </a:r>
            <a:endParaRPr lang="en" sz="1100" dirty="0">
              <a:solidFill>
                <a:schemeClr val="lt1"/>
              </a:solidFill>
            </a:endParaRPr>
          </a:p>
        </p:txBody>
      </p:sp>
    </p:spTree>
    <p:extLst>
      <p:ext uri="{BB962C8B-B14F-4D97-AF65-F5344CB8AC3E}">
        <p14:creationId xmlns:p14="http://schemas.microsoft.com/office/powerpoint/2010/main" val="286497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p>
        </p:txBody>
      </p:sp>
    </p:spTree>
    <p:extLst>
      <p:ext uri="{BB962C8B-B14F-4D97-AF65-F5344CB8AC3E}">
        <p14:creationId xmlns:p14="http://schemas.microsoft.com/office/powerpoint/2010/main" val="398378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dirty="0" smtClean="0"/>
              <a:t>Probably what we are working today is the root of what we deliver in 5 more years. So we have to be aware of our current scenario.</a:t>
            </a:r>
            <a:r>
              <a:rPr lang="en" baseline="0" dirty="0" smtClean="0"/>
              <a:t> Dominated by the mobile communiation, wearable tecnology and slow transition to the invisible computing.</a:t>
            </a:r>
            <a:endParaRPr lang="en" dirty="0"/>
          </a:p>
        </p:txBody>
      </p:sp>
    </p:spTree>
    <p:extLst>
      <p:ext uri="{BB962C8B-B14F-4D97-AF65-F5344CB8AC3E}">
        <p14:creationId xmlns:p14="http://schemas.microsoft.com/office/powerpoint/2010/main" val="387499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600"/>
              </a:spcBef>
              <a:buClr>
                <a:schemeClr val="dk1"/>
              </a:buClr>
              <a:buSzPct val="100000"/>
              <a:buFont typeface="Arial"/>
              <a:buNone/>
            </a:pPr>
            <a:r>
              <a:rPr lang="en" dirty="0"/>
              <a:t>Paper by Mark Weiser that talks about the existance in that time of the existance of tabs, pads and boards. Tabs related to post it notes sized techonologies, pads like Tablet tecnhologies and boards as desktop computers or Smart TVs</a:t>
            </a:r>
          </a:p>
          <a:p>
            <a:pPr lvl="0" rtl="0">
              <a:lnSpc>
                <a:spcPct val="115000"/>
              </a:lnSpc>
              <a:spcBef>
                <a:spcPts val="600"/>
              </a:spcBef>
              <a:buClr>
                <a:schemeClr val="dk1"/>
              </a:buClr>
              <a:buSzPct val="100000"/>
              <a:buFont typeface="Arial"/>
              <a:buNone/>
            </a:pPr>
            <a:r>
              <a:rPr lang="en" dirty="0"/>
              <a:t>In this papers he refers to the ubiquitous computing concept, computers that we carry around and are invisible, seemless technology that he summarizes in the concept of embodied virtuality.</a:t>
            </a:r>
          </a:p>
          <a:p>
            <a:pPr>
              <a:spcBef>
                <a:spcPts val="0"/>
              </a:spcBef>
              <a:buNone/>
            </a:pPr>
            <a:endParaRPr dirty="0"/>
          </a:p>
        </p:txBody>
      </p:sp>
    </p:spTree>
    <p:extLst>
      <p:ext uri="{BB962C8B-B14F-4D97-AF65-F5344CB8AC3E}">
        <p14:creationId xmlns:p14="http://schemas.microsoft.com/office/powerpoint/2010/main" val="14651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600"/>
              </a:spcBef>
              <a:buClr>
                <a:schemeClr val="dk1"/>
              </a:buClr>
              <a:buSzPct val="100000"/>
              <a:buFont typeface="Arial"/>
              <a:buNone/>
            </a:pPr>
            <a:r>
              <a:rPr lang="en"/>
              <a:t>Paper by Mark Weiser that talks about the existance in that time of the existance of tabs, pads and boards. Tabs related to post it notes sized techonologies, pads like Tablet tecnhologies and boards as desktop computers or Smart TVs</a:t>
            </a:r>
          </a:p>
          <a:p>
            <a:pPr lvl="0" rtl="0">
              <a:lnSpc>
                <a:spcPct val="115000"/>
              </a:lnSpc>
              <a:spcBef>
                <a:spcPts val="600"/>
              </a:spcBef>
              <a:buClr>
                <a:schemeClr val="dk1"/>
              </a:buClr>
              <a:buSzPct val="100000"/>
              <a:buFont typeface="Arial"/>
              <a:buNone/>
            </a:pPr>
            <a:r>
              <a:rPr lang="en"/>
              <a:t>In this papers he refers to the ubiquitous computing concept, computers that we carry around and are invisible, seemless technology that he summarizes in the concept of embodied virtuality.</a:t>
            </a:r>
          </a:p>
          <a:p>
            <a:pPr>
              <a:spcBef>
                <a:spcPts val="0"/>
              </a:spcBef>
              <a:buNone/>
            </a:pPr>
            <a:endParaRPr/>
          </a:p>
        </p:txBody>
      </p:sp>
    </p:spTree>
    <p:extLst>
      <p:ext uri="{BB962C8B-B14F-4D97-AF65-F5344CB8AC3E}">
        <p14:creationId xmlns:p14="http://schemas.microsoft.com/office/powerpoint/2010/main" val="18621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600"/>
              </a:spcBef>
              <a:buClr>
                <a:schemeClr val="dk1"/>
              </a:buClr>
              <a:buSzPct val="100000"/>
              <a:buFont typeface="Arial"/>
              <a:buNone/>
            </a:pPr>
            <a:r>
              <a:rPr lang="en" dirty="0"/>
              <a:t>What Weiser remarks and what is really interesting from this paper done 23 years algo is that he thought of the idea that most profound tecnologies are those that disappear, because when people know something sufficiently well they cease to be aware of it. With devices disappear8ing, we take our world beyond computers, so </a:t>
            </a:r>
          </a:p>
        </p:txBody>
      </p:sp>
    </p:spTree>
    <p:extLst>
      <p:ext uri="{BB962C8B-B14F-4D97-AF65-F5344CB8AC3E}">
        <p14:creationId xmlns:p14="http://schemas.microsoft.com/office/powerpoint/2010/main" val="165441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 dirty="0" smtClean="0"/>
              <a:t>So how does that bring us to 2019? In 5 more years: </a:t>
            </a:r>
            <a:r>
              <a:rPr lang="en" dirty="0" smtClean="0">
                <a:solidFill>
                  <a:schemeClr val="dk1"/>
                </a:solidFill>
              </a:rPr>
              <a:t>We need to activate our world through computers.</a:t>
            </a:r>
          </a:p>
          <a:p>
            <a:pPr>
              <a:spcBef>
                <a:spcPts val="0"/>
              </a:spcBef>
              <a:buNone/>
            </a:pPr>
            <a:endParaRPr lang="en" dirty="0"/>
          </a:p>
        </p:txBody>
      </p:sp>
    </p:spTree>
    <p:extLst>
      <p:ext uri="{BB962C8B-B14F-4D97-AF65-F5344CB8AC3E}">
        <p14:creationId xmlns:p14="http://schemas.microsoft.com/office/powerpoint/2010/main" val="402201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s-ES" dirty="0" err="1" smtClean="0"/>
              <a:t>It`s</a:t>
            </a:r>
            <a:r>
              <a:rPr lang="es-ES" dirty="0" smtClean="0"/>
              <a:t> </a:t>
            </a:r>
            <a:r>
              <a:rPr lang="es-ES" dirty="0" err="1" smtClean="0"/>
              <a:t>not</a:t>
            </a:r>
            <a:r>
              <a:rPr lang="es-ES" dirty="0" smtClean="0"/>
              <a:t> </a:t>
            </a:r>
            <a:r>
              <a:rPr lang="es-ES" dirty="0" err="1" smtClean="0"/>
              <a:t>that</a:t>
            </a:r>
            <a:r>
              <a:rPr lang="es-ES" baseline="0" dirty="0" smtClean="0"/>
              <a:t> </a:t>
            </a:r>
            <a:r>
              <a:rPr lang="es-ES" baseline="0" dirty="0" err="1" smtClean="0"/>
              <a:t>we</a:t>
            </a:r>
            <a:r>
              <a:rPr lang="es-ES" baseline="0" dirty="0" smtClean="0"/>
              <a:t> </a:t>
            </a:r>
            <a:r>
              <a:rPr lang="es-ES" baseline="0" dirty="0" err="1" smtClean="0"/>
              <a:t>trigger</a:t>
            </a:r>
            <a:r>
              <a:rPr lang="es-ES" baseline="0" dirty="0" smtClean="0"/>
              <a:t> </a:t>
            </a:r>
            <a:r>
              <a:rPr lang="es-ES" baseline="0" dirty="0" err="1" smtClean="0"/>
              <a:t>things</a:t>
            </a:r>
            <a:r>
              <a:rPr lang="es-ES" baseline="0" dirty="0" smtClean="0"/>
              <a:t> </a:t>
            </a:r>
            <a:r>
              <a:rPr lang="es-ES" baseline="0" dirty="0" err="1" smtClean="0"/>
              <a:t>through</a:t>
            </a:r>
            <a:r>
              <a:rPr lang="es-ES" baseline="0" dirty="0" smtClean="0"/>
              <a:t> </a:t>
            </a:r>
            <a:r>
              <a:rPr lang="es-ES" baseline="0" dirty="0" err="1" smtClean="0"/>
              <a:t>computers</a:t>
            </a:r>
            <a:r>
              <a:rPr lang="es-ES" baseline="0" dirty="0" smtClean="0"/>
              <a:t>,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computers</a:t>
            </a:r>
            <a:r>
              <a:rPr lang="es-ES" baseline="0" dirty="0" smtClean="0"/>
              <a:t> </a:t>
            </a:r>
            <a:r>
              <a:rPr lang="es-ES" baseline="0" dirty="0" err="1" smtClean="0"/>
              <a:t>that</a:t>
            </a:r>
            <a:r>
              <a:rPr lang="es-ES" baseline="0" dirty="0" smtClean="0"/>
              <a:t> are </a:t>
            </a:r>
            <a:r>
              <a:rPr lang="es-ES" baseline="0" dirty="0" err="1" smtClean="0"/>
              <a:t>activating</a:t>
            </a:r>
            <a:r>
              <a:rPr lang="es-ES" baseline="0" dirty="0" smtClean="0"/>
              <a:t> </a:t>
            </a:r>
            <a:r>
              <a:rPr lang="es-ES" baseline="0" dirty="0" err="1" smtClean="0"/>
              <a:t>our</a:t>
            </a:r>
            <a:r>
              <a:rPr lang="es-ES" baseline="0" dirty="0" smtClean="0"/>
              <a:t> </a:t>
            </a:r>
            <a:r>
              <a:rPr lang="es-ES" baseline="0" dirty="0" err="1" smtClean="0"/>
              <a:t>world</a:t>
            </a:r>
            <a:r>
              <a:rPr lang="es-ES" baseline="0" dirty="0" smtClean="0"/>
              <a:t>.</a:t>
            </a:r>
            <a:endParaRPr dirty="0"/>
          </a:p>
        </p:txBody>
      </p:sp>
    </p:spTree>
    <p:extLst>
      <p:ext uri="{BB962C8B-B14F-4D97-AF65-F5344CB8AC3E}">
        <p14:creationId xmlns:p14="http://schemas.microsoft.com/office/powerpoint/2010/main" val="4137279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tx1"/>
                </a:solidFill>
                <a:effectLst/>
                <a:latin typeface="+mn-lt"/>
                <a:ea typeface="+mn-ea"/>
                <a:cs typeface="+mn-cs"/>
              </a:rPr>
              <a:t>And </a:t>
            </a:r>
            <a:r>
              <a:rPr lang="es-ES" sz="1100" kern="1200" dirty="0" err="1" smtClean="0">
                <a:solidFill>
                  <a:schemeClr val="tx1"/>
                </a:solidFill>
                <a:effectLst/>
                <a:latin typeface="+mn-lt"/>
                <a:ea typeface="+mn-ea"/>
                <a:cs typeface="+mn-cs"/>
              </a:rPr>
              <a:t>that</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change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involves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two</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facts</a:t>
            </a:r>
            <a:r>
              <a:rPr lang="es-ES" sz="1100" kern="1200" dirty="0" smtClean="0">
                <a:solidFill>
                  <a:schemeClr val="tx1"/>
                </a:solidFill>
                <a:effectLst/>
                <a:latin typeface="+mn-lt"/>
                <a:ea typeface="+mn-ea"/>
                <a:cs typeface="+mn-cs"/>
              </a:rPr>
              <a:t>: A </a:t>
            </a:r>
            <a:r>
              <a:rPr lang="es-ES" sz="1100" kern="1200" dirty="0" err="1" smtClean="0">
                <a:solidFill>
                  <a:schemeClr val="tx1"/>
                </a:solidFill>
                <a:effectLst/>
                <a:latin typeface="+mn-lt"/>
                <a:ea typeface="+mn-ea"/>
                <a:cs typeface="+mn-cs"/>
              </a:rPr>
              <a:t>redefinition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between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user</a:t>
            </a:r>
            <a:r>
              <a:rPr lang="es-ES" sz="1100" kern="1200" dirty="0" smtClean="0">
                <a:solidFill>
                  <a:schemeClr val="tx1"/>
                </a:solidFill>
                <a:effectLst/>
                <a:latin typeface="+mn-lt"/>
                <a:ea typeface="+mn-ea"/>
                <a:cs typeface="+mn-cs"/>
              </a:rPr>
              <a:t> and </a:t>
            </a:r>
            <a:r>
              <a:rPr lang="es-ES" sz="1100" kern="1200" dirty="0" err="1" smtClean="0">
                <a:solidFill>
                  <a:schemeClr val="tx1"/>
                </a:solidFill>
                <a:effectLst/>
                <a:latin typeface="+mn-lt"/>
                <a:ea typeface="+mn-ea"/>
                <a:cs typeface="+mn-cs"/>
              </a:rPr>
              <a:t>the</a:t>
            </a:r>
            <a:r>
              <a:rPr lang="es-ES" sz="1100" kern="1200" dirty="0" smtClean="0">
                <a:solidFill>
                  <a:schemeClr val="tx1"/>
                </a:solidFill>
                <a:effectLst/>
                <a:latin typeface="+mn-lt"/>
                <a:ea typeface="+mn-ea"/>
                <a:cs typeface="+mn-cs"/>
              </a:rPr>
              <a:t> interface and a </a:t>
            </a:r>
            <a:r>
              <a:rPr lang="es-ES" sz="1100" kern="1200" dirty="0" err="1" smtClean="0">
                <a:solidFill>
                  <a:schemeClr val="tx1"/>
                </a:solidFill>
                <a:effectLst/>
                <a:latin typeface="+mn-lt"/>
                <a:ea typeface="+mn-ea"/>
                <a:cs typeface="+mn-cs"/>
              </a:rPr>
              <a:t>change</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on</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how</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we</a:t>
            </a:r>
            <a:r>
              <a:rPr lang="es-ES" sz="1100" kern="1200" dirty="0" smtClean="0">
                <a:solidFill>
                  <a:schemeClr val="tx1"/>
                </a:solidFill>
                <a:effectLst/>
                <a:latin typeface="+mn-lt"/>
                <a:ea typeface="+mn-ea"/>
                <a:cs typeface="+mn-cs"/>
              </a:rPr>
              <a:t> UX </a:t>
            </a:r>
            <a:r>
              <a:rPr lang="es-ES" sz="1100" kern="1200" dirty="0" err="1" smtClean="0">
                <a:solidFill>
                  <a:schemeClr val="tx1"/>
                </a:solidFill>
                <a:effectLst/>
                <a:latin typeface="+mn-lt"/>
                <a:ea typeface="+mn-ea"/>
                <a:cs typeface="+mn-cs"/>
              </a:rPr>
              <a:t>practitioners</a:t>
            </a:r>
            <a:r>
              <a:rPr lang="es-ES" sz="1100" kern="1200" dirty="0" smtClean="0">
                <a:solidFill>
                  <a:schemeClr val="tx1"/>
                </a:solidFill>
                <a:effectLst/>
                <a:latin typeface="+mn-lt"/>
                <a:ea typeface="+mn-ea"/>
                <a:cs typeface="+mn-cs"/>
              </a:rPr>
              <a:t> </a:t>
            </a:r>
            <a:r>
              <a:rPr lang="es-ES" sz="1100" kern="1200" dirty="0" err="1" smtClean="0">
                <a:solidFill>
                  <a:schemeClr val="tx1"/>
                </a:solidFill>
                <a:effectLst/>
                <a:latin typeface="+mn-lt"/>
                <a:ea typeface="+mn-ea"/>
                <a:cs typeface="+mn-cs"/>
              </a:rPr>
              <a:t>practice</a:t>
            </a:r>
            <a:r>
              <a:rPr lang="es-ES" sz="1100" kern="1200" dirty="0" smtClean="0">
                <a:solidFill>
                  <a:schemeClr val="tx1"/>
                </a:solidFill>
                <a:effectLst/>
                <a:latin typeface="+mn-lt"/>
                <a:ea typeface="+mn-ea"/>
                <a:cs typeface="+mn-cs"/>
              </a:rPr>
              <a:t> UX.</a:t>
            </a:r>
          </a:p>
          <a:p>
            <a:pPr>
              <a:spcBef>
                <a:spcPts val="0"/>
              </a:spcBef>
              <a:buNone/>
            </a:pPr>
            <a:endParaRPr dirty="0"/>
          </a:p>
        </p:txBody>
      </p:sp>
    </p:spTree>
    <p:extLst>
      <p:ext uri="{BB962C8B-B14F-4D97-AF65-F5344CB8AC3E}">
        <p14:creationId xmlns:p14="http://schemas.microsoft.com/office/powerpoint/2010/main" val="275275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758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SzPct val="100000"/>
              <a:buNone/>
              <a:defRPr sz="1800"/>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09605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0" y="0"/>
            <a:ext cx="9144000" cy="4300557"/>
          </a:xfrm>
          <a:prstGeom prst="rect">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a:lstStyle>
            <a:lvl1pPr eaLnBrk="0" hangingPunct="0">
              <a:defRPr sz="4200">
                <a:solidFill>
                  <a:srgbClr val="000000"/>
                </a:solidFill>
                <a:latin typeface="Gill Sans" pitchFamily="-107" charset="0"/>
                <a:ea typeface="ヒラギノ角ゴ ProN W3" pitchFamily="-107" charset="-128"/>
                <a:sym typeface="Gill Sans" pitchFamily="-107" charset="0"/>
              </a:defRPr>
            </a:lvl1pPr>
            <a:lvl2pPr marL="37931725" indent="-37474525" eaLnBrk="0" hangingPunct="0">
              <a:defRPr sz="4200">
                <a:solidFill>
                  <a:srgbClr val="000000"/>
                </a:solidFill>
                <a:latin typeface="Gill Sans" pitchFamily="-107" charset="0"/>
                <a:ea typeface="ヒラギノ角ゴ ProN W3" pitchFamily="-107" charset="-128"/>
                <a:sym typeface="Gill Sans" pitchFamily="-107" charset="0"/>
              </a:defRPr>
            </a:lvl2pPr>
            <a:lvl3pPr eaLnBrk="0" hangingPunct="0">
              <a:defRPr sz="4200">
                <a:solidFill>
                  <a:srgbClr val="000000"/>
                </a:solidFill>
                <a:latin typeface="Gill Sans" pitchFamily="-107" charset="0"/>
                <a:ea typeface="ヒラギノ角ゴ ProN W3" pitchFamily="-107" charset="-128"/>
                <a:sym typeface="Gill Sans" pitchFamily="-107" charset="0"/>
              </a:defRPr>
            </a:lvl3pPr>
            <a:lvl4pPr eaLnBrk="0" hangingPunct="0">
              <a:defRPr sz="4200">
                <a:solidFill>
                  <a:srgbClr val="000000"/>
                </a:solidFill>
                <a:latin typeface="Gill Sans" pitchFamily="-107" charset="0"/>
                <a:ea typeface="ヒラギノ角ゴ ProN W3" pitchFamily="-107" charset="-128"/>
                <a:sym typeface="Gill Sans" pitchFamily="-107" charset="0"/>
              </a:defRPr>
            </a:lvl4pPr>
            <a:lvl5pPr eaLnBrk="0" hangingPunct="0">
              <a:defRPr sz="4200">
                <a:solidFill>
                  <a:srgbClr val="000000"/>
                </a:solidFill>
                <a:latin typeface="Gill Sans" pitchFamily="-107" charset="0"/>
                <a:ea typeface="ヒラギノ角ゴ ProN W3" pitchFamily="-107" charset="-128"/>
                <a:sym typeface="Gill Sans" pitchFamily="-107" charset="0"/>
              </a:defRPr>
            </a:lvl5pPr>
            <a:lvl6pPr marL="4572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6pPr>
            <a:lvl7pPr marL="9144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7pPr>
            <a:lvl8pPr marL="13716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8pPr>
            <a:lvl9pPr marL="1828800" eaLnBrk="0" fontAlgn="base" hangingPunct="0">
              <a:spcBef>
                <a:spcPct val="0"/>
              </a:spcBef>
              <a:spcAft>
                <a:spcPct val="0"/>
              </a:spcAft>
              <a:defRPr sz="4200">
                <a:solidFill>
                  <a:srgbClr val="000000"/>
                </a:solidFill>
                <a:latin typeface="Gill Sans" pitchFamily="-107" charset="0"/>
                <a:ea typeface="ヒラギノ角ゴ ProN W3" pitchFamily="-107" charset="-128"/>
                <a:sym typeface="Gill Sans" pitchFamily="-107" charset="0"/>
              </a:defRPr>
            </a:lvl9pPr>
          </a:lstStyle>
          <a:p>
            <a:pPr eaLnBrk="1" hangingPunct="1"/>
            <a:endParaRPr lang="es-ES" altLang="es-ES" sz="2215"/>
          </a:p>
        </p:txBody>
      </p:sp>
      <p:pic>
        <p:nvPicPr>
          <p:cNvPr id="399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4401" y="271011"/>
            <a:ext cx="5304234" cy="397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55279" y="4359694"/>
            <a:ext cx="4661277" cy="656462"/>
          </a:xfrm>
          <a:prstGeom prst="rect">
            <a:avLst/>
          </a:prstGeom>
          <a:noFill/>
        </p:spPr>
        <p:txBody>
          <a:bodyPr wrap="square">
            <a:spAutoFit/>
          </a:bodyPr>
          <a:lstStyle/>
          <a:p>
            <a:pPr algn="ctr">
              <a:defRPr/>
            </a:pPr>
            <a:r>
              <a:rPr lang="en-US" sz="2400" b="1" dirty="0" smtClean="0">
                <a:solidFill>
                  <a:schemeClr val="bg1"/>
                </a:solidFill>
                <a:latin typeface="+mj-lt"/>
                <a:ea typeface="ヒラギノ角ゴ ProN W3" pitchFamily="-64" charset="-128"/>
                <a:sym typeface="Gill Sans" pitchFamily="-64" charset="0"/>
              </a:rPr>
              <a:t>The UX of no devices</a:t>
            </a:r>
          </a:p>
          <a:p>
            <a:pPr algn="ctr">
              <a:defRPr/>
            </a:pPr>
            <a:r>
              <a:rPr lang="en-US" sz="1266" b="1" dirty="0" smtClean="0">
                <a:solidFill>
                  <a:schemeClr val="bg1"/>
                </a:solidFill>
                <a:latin typeface="+mj-lt"/>
                <a:ea typeface="ヒラギノ角ゴ ProN W3" pitchFamily="-64" charset="-128"/>
                <a:sym typeface="Gill Sans" pitchFamily="-64" charset="0"/>
              </a:rPr>
              <a:t>Claudia Gutiérrez </a:t>
            </a:r>
            <a:r>
              <a:rPr lang="en-US" sz="1266" b="1" smtClean="0">
                <a:solidFill>
                  <a:schemeClr val="bg1"/>
                </a:solidFill>
                <a:latin typeface="+mj-lt"/>
                <a:ea typeface="ヒラギノ角ゴ ProN W3" pitchFamily="-64" charset="-128"/>
                <a:sym typeface="Gill Sans" pitchFamily="-64" charset="0"/>
              </a:rPr>
              <a:t>UXPA 2014 - </a:t>
            </a:r>
            <a:r>
              <a:rPr lang="en-US" sz="1266" b="1" dirty="0" smtClean="0">
                <a:solidFill>
                  <a:schemeClr val="bg1"/>
                </a:solidFill>
                <a:latin typeface="+mj-lt"/>
                <a:ea typeface="ヒラギノ角ゴ ProN W3" pitchFamily="-64" charset="-128"/>
                <a:sym typeface="Gill Sans" pitchFamily="-64" charset="0"/>
              </a:rPr>
              <a:t>London</a:t>
            </a:r>
            <a:endParaRPr lang="en-US" sz="1266" b="1" dirty="0">
              <a:solidFill>
                <a:schemeClr val="bg1"/>
              </a:solidFill>
              <a:latin typeface="+mj-lt"/>
              <a:ea typeface="ヒラギノ角ゴ ProN W3" pitchFamily="-64" charset="-128"/>
              <a:sym typeface="Gill Sans" pitchFamily="-64" charset="0"/>
            </a:endParaRPr>
          </a:p>
        </p:txBody>
      </p:sp>
    </p:spTree>
    <p:extLst>
      <p:ext uri="{BB962C8B-B14F-4D97-AF65-F5344CB8AC3E}">
        <p14:creationId xmlns:p14="http://schemas.microsoft.com/office/powerpoint/2010/main" val="3278504407"/>
      </p:ext>
    </p:extLst>
  </p:cSld>
  <p:clrMapOvr>
    <a:masterClrMapping/>
  </p:clrMapOvr>
  <p:transition advTm="1534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a:blip r:embed="rId3"/>
          <a:stretch>
            <a:fillRect/>
          </a:stretch>
        </p:blipFill>
        <p:spPr>
          <a:xfrm>
            <a:off x="137750" y="132725"/>
            <a:ext cx="8868500" cy="4861924"/>
          </a:xfrm>
          <a:prstGeom prst="rect">
            <a:avLst/>
          </a:prstGeom>
          <a:noFill/>
          <a:ln>
            <a:noFill/>
          </a:ln>
        </p:spPr>
      </p:pic>
    </p:spTree>
  </p:cSld>
  <p:clrMapOvr>
    <a:masterClrMapping/>
  </p:clrMapOvr>
  <p:transition spd="slow" advTm="17191">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stretch>
            <a:fillRect/>
          </a:stretch>
        </p:blipFill>
        <p:spPr>
          <a:xfrm>
            <a:off x="152400" y="152400"/>
            <a:ext cx="8868500" cy="4819836"/>
          </a:xfrm>
          <a:prstGeom prst="rect">
            <a:avLst/>
          </a:prstGeom>
          <a:noFill/>
          <a:ln>
            <a:noFill/>
          </a:ln>
        </p:spPr>
      </p:pic>
    </p:spTree>
  </p:cSld>
  <p:clrMapOvr>
    <a:masterClrMapping/>
  </p:clrMapOvr>
  <p:transition spd="slow" advTm="16955">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stretch>
            <a:fillRect/>
          </a:stretch>
        </p:blipFill>
        <p:spPr>
          <a:xfrm>
            <a:off x="152400" y="152400"/>
            <a:ext cx="8878076" cy="4861924"/>
          </a:xfrm>
          <a:prstGeom prst="rect">
            <a:avLst/>
          </a:prstGeom>
          <a:noFill/>
          <a:ln>
            <a:noFill/>
          </a:ln>
        </p:spPr>
      </p:pic>
    </p:spTree>
  </p:cSld>
  <p:clrMapOvr>
    <a:masterClrMapping/>
  </p:clrMapOvr>
  <p:transition spd="slow" advTm="20834">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stretch>
            <a:fillRect/>
          </a:stretch>
        </p:blipFill>
        <p:spPr>
          <a:xfrm>
            <a:off x="152400" y="152400"/>
            <a:ext cx="8878076" cy="4861924"/>
          </a:xfrm>
          <a:prstGeom prst="rect">
            <a:avLst/>
          </a:prstGeom>
          <a:noFill/>
          <a:ln>
            <a:noFill/>
          </a:ln>
        </p:spPr>
      </p:pic>
      <p:sp>
        <p:nvSpPr>
          <p:cNvPr id="2" name="Rectángulo 1"/>
          <p:cNvSpPr/>
          <p:nvPr/>
        </p:nvSpPr>
        <p:spPr>
          <a:xfrm>
            <a:off x="1389088" y="1813825"/>
            <a:ext cx="6670623" cy="14840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Shape 47"/>
          <p:cNvSpPr txBox="1">
            <a:spLocks/>
          </p:cNvSpPr>
          <p:nvPr/>
        </p:nvSpPr>
        <p:spPr>
          <a:xfrm>
            <a:off x="609600" y="663002"/>
            <a:ext cx="8229600" cy="249992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lt1"/>
              </a:buClr>
              <a:buSzPct val="100000"/>
              <a:buNone/>
              <a:defRPr sz="3000" b="0" i="0" u="none" strike="noStrike" cap="none" baseline="0">
                <a:solidFill>
                  <a:schemeClr val="lt1"/>
                </a:solidFill>
                <a:latin typeface="Arial"/>
                <a:ea typeface="Arial"/>
                <a:cs typeface="Arial"/>
                <a:sym typeface="Arial"/>
                <a:rtl val="0"/>
              </a:defRPr>
            </a:lvl1pPr>
            <a:lvl2pPr marR="0" algn="l" rtl="0">
              <a:lnSpc>
                <a:spcPct val="100000"/>
              </a:lnSpc>
              <a:spcBef>
                <a:spcPts val="0"/>
              </a:spcBef>
              <a:spcAft>
                <a:spcPts val="0"/>
              </a:spcAft>
              <a:buClr>
                <a:schemeClr val="lt1"/>
              </a:buClr>
              <a:buSzPct val="100000"/>
              <a:buNone/>
              <a:defRPr sz="2400" b="0" i="0" u="none" strike="noStrike" cap="none" baseline="0">
                <a:solidFill>
                  <a:schemeClr val="lt1"/>
                </a:solidFill>
                <a:latin typeface="Arial"/>
                <a:ea typeface="Arial"/>
                <a:cs typeface="Arial"/>
                <a:sym typeface="Arial"/>
                <a:rtl val="0"/>
              </a:defRPr>
            </a:lvl2pPr>
            <a:lvl3pPr marR="0" algn="l" rtl="0">
              <a:lnSpc>
                <a:spcPct val="100000"/>
              </a:lnSpc>
              <a:spcBef>
                <a:spcPts val="0"/>
              </a:spcBef>
              <a:spcAft>
                <a:spcPts val="0"/>
              </a:spcAft>
              <a:buClr>
                <a:schemeClr val="lt1"/>
              </a:buClr>
              <a:buSzPct val="100000"/>
              <a:buNone/>
              <a:defRPr sz="2400" b="0" i="0" u="none" strike="noStrike" cap="none" baseline="0">
                <a:solidFill>
                  <a:schemeClr val="lt1"/>
                </a:solidFill>
                <a:latin typeface="Arial"/>
                <a:ea typeface="Arial"/>
                <a:cs typeface="Arial"/>
                <a:sym typeface="Arial"/>
                <a:rtl val="0"/>
              </a:defRPr>
            </a:lvl3pPr>
            <a:lvl4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4pPr>
            <a:lvl5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5pPr>
            <a:lvl6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6pPr>
            <a:lvl7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7pPr>
            <a:lvl8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8pPr>
            <a:lvl9pPr marR="0" algn="l" rtl="0">
              <a:lnSpc>
                <a:spcPct val="100000"/>
              </a:lnSpc>
              <a:spcBef>
                <a:spcPts val="0"/>
              </a:spcBef>
              <a:spcAft>
                <a:spcPts val="0"/>
              </a:spcAft>
              <a:buClr>
                <a:schemeClr val="lt1"/>
              </a:buClr>
              <a:buSzPct val="100000"/>
              <a:buNone/>
              <a:defRPr sz="1800" b="0" i="0" u="none" strike="noStrike" cap="none" baseline="0">
                <a:solidFill>
                  <a:schemeClr val="lt1"/>
                </a:solidFill>
                <a:latin typeface="Arial"/>
                <a:ea typeface="Arial"/>
                <a:cs typeface="Arial"/>
                <a:sym typeface="Arial"/>
                <a:rtl val="0"/>
              </a:defRPr>
            </a:lvl9pPr>
          </a:lstStyle>
          <a:p>
            <a:pPr algn="ctr"/>
            <a:endParaRPr lang="en-US" sz="2400" dirty="0" smtClean="0"/>
          </a:p>
          <a:p>
            <a:pPr algn="ctr"/>
            <a:endParaRPr lang="en-US" sz="4400" dirty="0" smtClean="0"/>
          </a:p>
          <a:p>
            <a:pPr algn="ctr"/>
            <a:r>
              <a:rPr lang="en-US" sz="4400" dirty="0" smtClean="0">
                <a:solidFill>
                  <a:schemeClr val="bg1"/>
                </a:solidFill>
              </a:rPr>
              <a:t>Added value in our world:</a:t>
            </a:r>
          </a:p>
          <a:p>
            <a:pPr algn="ctr"/>
            <a:r>
              <a:rPr lang="en-US" sz="4400" dirty="0" smtClean="0">
                <a:solidFill>
                  <a:srgbClr val="FF0000"/>
                </a:solidFill>
              </a:rPr>
              <a:t>Enhancement</a:t>
            </a:r>
            <a:endParaRPr lang="en-US" sz="4400" dirty="0">
              <a:solidFill>
                <a:srgbClr val="FF0000"/>
              </a:solidFill>
            </a:endParaRPr>
          </a:p>
        </p:txBody>
      </p:sp>
    </p:spTree>
    <p:extLst>
      <p:ext uri="{BB962C8B-B14F-4D97-AF65-F5344CB8AC3E}">
        <p14:creationId xmlns:p14="http://schemas.microsoft.com/office/powerpoint/2010/main" val="546807599"/>
      </p:ext>
    </p:extLst>
  </p:cSld>
  <p:clrMapOvr>
    <a:masterClrMapping/>
  </p:clrMapOvr>
  <p:transition spd="slow" advTm="17468">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028" name="Picture 4" descr="http://upload.wikimedia.org/wikipedia/commons/7/7d/World_map_of_submarine_cab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03" y="-570457"/>
            <a:ext cx="9413823" cy="602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891540"/>
      </p:ext>
    </p:extLst>
  </p:cSld>
  <p:clrMapOvr>
    <a:masterClrMapping/>
  </p:clrMapOvr>
  <p:transition spd="slow" advTm="15954">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507351"/>
            <a:ext cx="8229600" cy="555899"/>
          </a:xfrm>
          <a:prstGeom prst="rect">
            <a:avLst/>
          </a:prstGeom>
          <a:solidFill>
            <a:schemeClr val="lt1"/>
          </a:solidFill>
        </p:spPr>
        <p:txBody>
          <a:bodyPr lIns="91425" tIns="91425" rIns="91425" bIns="91425" anchor="b" anchorCtr="0">
            <a:noAutofit/>
          </a:bodyPr>
          <a:lstStyle/>
          <a:p>
            <a:pPr lvl="0" rtl="0">
              <a:spcBef>
                <a:spcPts val="600"/>
              </a:spcBef>
              <a:buNone/>
            </a:pPr>
            <a:r>
              <a:rPr lang="en" sz="3000" b="0">
                <a:solidFill>
                  <a:srgbClr val="000000"/>
                </a:solidFill>
              </a:rPr>
              <a:t>Human as the interface</a:t>
            </a:r>
          </a:p>
        </p:txBody>
      </p:sp>
      <p:sp>
        <p:nvSpPr>
          <p:cNvPr id="106" name="Shape 106"/>
          <p:cNvSpPr txBox="1">
            <a:spLocks noGrp="1"/>
          </p:cNvSpPr>
          <p:nvPr>
            <p:ph type="body" idx="1"/>
          </p:nvPr>
        </p:nvSpPr>
        <p:spPr>
          <a:xfrm>
            <a:off x="457200" y="1200150"/>
            <a:ext cx="8279700" cy="3725699"/>
          </a:xfrm>
          <a:prstGeom prst="rect">
            <a:avLst/>
          </a:prstGeom>
        </p:spPr>
        <p:txBody>
          <a:bodyPr lIns="91425" tIns="91425" rIns="91425" bIns="91425" anchor="t" anchorCtr="0">
            <a:noAutofit/>
          </a:bodyPr>
          <a:lstStyle/>
          <a:p>
            <a:pPr marL="76200" lvl="0" algn="ctr" rtl="0">
              <a:spcBef>
                <a:spcPts val="0"/>
              </a:spcBef>
              <a:buClr>
                <a:schemeClr val="lt1"/>
              </a:buClr>
              <a:buSzPct val="100000"/>
            </a:pPr>
            <a:endParaRPr lang="en" sz="4400" dirty="0" smtClean="0"/>
          </a:p>
          <a:p>
            <a:pPr marL="76200" lvl="0" algn="ctr" rtl="0">
              <a:spcBef>
                <a:spcPts val="0"/>
              </a:spcBef>
              <a:buClr>
                <a:schemeClr val="lt1"/>
              </a:buClr>
              <a:buSzPct val="100000"/>
            </a:pPr>
            <a:r>
              <a:rPr lang="en" sz="4400" dirty="0" smtClean="0"/>
              <a:t>Understand </a:t>
            </a:r>
            <a:r>
              <a:rPr lang="en" sz="4400" dirty="0">
                <a:solidFill>
                  <a:srgbClr val="FF0000"/>
                </a:solidFill>
              </a:rPr>
              <a:t>Supportive </a:t>
            </a:r>
            <a:r>
              <a:rPr lang="en" sz="4400" dirty="0" smtClean="0">
                <a:solidFill>
                  <a:srgbClr val="FF0000"/>
                </a:solidFill>
              </a:rPr>
              <a:t>computing</a:t>
            </a:r>
            <a:endParaRPr lang="en" sz="4400" dirty="0"/>
          </a:p>
          <a:p>
            <a:pPr marL="76200" lvl="0" algn="ctr" rtl="0">
              <a:spcBef>
                <a:spcPts val="0"/>
              </a:spcBef>
              <a:buClr>
                <a:schemeClr val="lt1"/>
              </a:buClr>
              <a:buSzPct val="100000"/>
            </a:pPr>
            <a:endParaRPr lang="en" sz="4400" dirty="0" smtClean="0"/>
          </a:p>
          <a:p>
            <a:pPr marL="76200" lvl="0" algn="ctr" rtl="0">
              <a:spcBef>
                <a:spcPts val="0"/>
              </a:spcBef>
              <a:buClr>
                <a:schemeClr val="lt1"/>
              </a:buClr>
              <a:buSzPct val="100000"/>
            </a:pPr>
            <a:r>
              <a:rPr lang="en" sz="2400" dirty="0" smtClean="0"/>
              <a:t>Supports </a:t>
            </a:r>
            <a:r>
              <a:rPr lang="en" sz="2400" dirty="0"/>
              <a:t>human functions </a:t>
            </a:r>
            <a:endParaRPr lang="en" sz="2400" dirty="0" smtClean="0"/>
          </a:p>
          <a:p>
            <a:pPr marL="76200" lvl="0" algn="ctr" rtl="0">
              <a:spcBef>
                <a:spcPts val="0"/>
              </a:spcBef>
              <a:buClr>
                <a:schemeClr val="lt1"/>
              </a:buClr>
              <a:buSzPct val="100000"/>
            </a:pPr>
            <a:r>
              <a:rPr lang="en" sz="2400" dirty="0" smtClean="0"/>
              <a:t>instead </a:t>
            </a:r>
            <a:r>
              <a:rPr lang="en" sz="2400" dirty="0"/>
              <a:t>on adapting human to technology </a:t>
            </a:r>
            <a:endParaRPr lang="en" sz="2400" dirty="0" smtClean="0"/>
          </a:p>
          <a:p>
            <a:pPr marL="76200" lvl="0" algn="ctr" rtl="0">
              <a:spcBef>
                <a:spcPts val="0"/>
              </a:spcBef>
              <a:buClr>
                <a:schemeClr val="lt1"/>
              </a:buClr>
              <a:buSzPct val="100000"/>
            </a:pPr>
            <a:r>
              <a:rPr lang="en" sz="2400" dirty="0" smtClean="0"/>
              <a:t>(</a:t>
            </a:r>
            <a:r>
              <a:rPr lang="en" sz="2400" dirty="0"/>
              <a:t>Pivotal Labs)</a:t>
            </a:r>
          </a:p>
          <a:p>
            <a:pPr lvl="0" rtl="0">
              <a:spcBef>
                <a:spcPts val="0"/>
              </a:spcBef>
              <a:buNone/>
            </a:pPr>
            <a:endParaRPr sz="2400" dirty="0"/>
          </a:p>
          <a:p>
            <a:pPr lvl="0" rtl="0">
              <a:spcBef>
                <a:spcPts val="0"/>
              </a:spcBef>
              <a:buNone/>
            </a:pPr>
            <a:endParaRPr dirty="0"/>
          </a:p>
        </p:txBody>
      </p:sp>
    </p:spTree>
  </p:cSld>
  <p:clrMapOvr>
    <a:masterClrMapping/>
  </p:clrMapOvr>
  <p:transition spd="slow" advTm="16165">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507351"/>
            <a:ext cx="8229600" cy="555899"/>
          </a:xfrm>
          <a:prstGeom prst="rect">
            <a:avLst/>
          </a:prstGeom>
          <a:solidFill>
            <a:schemeClr val="lt1"/>
          </a:solidFill>
        </p:spPr>
        <p:txBody>
          <a:bodyPr lIns="91425" tIns="91425" rIns="91425" bIns="91425" anchor="b" anchorCtr="0">
            <a:noAutofit/>
          </a:bodyPr>
          <a:lstStyle/>
          <a:p>
            <a:pPr lvl="0" rtl="0">
              <a:spcBef>
                <a:spcPts val="600"/>
              </a:spcBef>
              <a:buNone/>
            </a:pPr>
            <a:r>
              <a:rPr lang="en" sz="3000" b="0">
                <a:solidFill>
                  <a:srgbClr val="000000"/>
                </a:solidFill>
              </a:rPr>
              <a:t>Human as the interface</a:t>
            </a:r>
          </a:p>
        </p:txBody>
      </p:sp>
      <p:sp>
        <p:nvSpPr>
          <p:cNvPr id="106" name="Shape 106"/>
          <p:cNvSpPr txBox="1">
            <a:spLocks noGrp="1"/>
          </p:cNvSpPr>
          <p:nvPr>
            <p:ph type="body" idx="1"/>
          </p:nvPr>
        </p:nvSpPr>
        <p:spPr>
          <a:xfrm>
            <a:off x="457200" y="1200150"/>
            <a:ext cx="8279700" cy="3725699"/>
          </a:xfrm>
          <a:prstGeom prst="rect">
            <a:avLst/>
          </a:prstGeom>
        </p:spPr>
        <p:txBody>
          <a:bodyPr lIns="91425" tIns="91425" rIns="91425" bIns="91425" anchor="t" anchorCtr="0">
            <a:noAutofit/>
          </a:bodyPr>
          <a:lstStyle/>
          <a:p>
            <a:pPr marL="76200" lvl="0" algn="ctr" rtl="0">
              <a:spcBef>
                <a:spcPts val="0"/>
              </a:spcBef>
              <a:buClr>
                <a:schemeClr val="lt1"/>
              </a:buClr>
              <a:buSzPct val="100000"/>
            </a:pPr>
            <a:endParaRPr lang="en" sz="4400" dirty="0" smtClean="0"/>
          </a:p>
          <a:p>
            <a:pPr marL="76200" lvl="0" algn="ctr" rtl="0">
              <a:spcBef>
                <a:spcPts val="0"/>
              </a:spcBef>
              <a:buClr>
                <a:schemeClr val="lt1"/>
              </a:buClr>
              <a:buSzPct val="100000"/>
            </a:pPr>
            <a:r>
              <a:rPr lang="en" sz="4400" dirty="0" smtClean="0"/>
              <a:t>Deliver a </a:t>
            </a:r>
            <a:r>
              <a:rPr lang="en" sz="4400" dirty="0" smtClean="0">
                <a:solidFill>
                  <a:srgbClr val="FF0000"/>
                </a:solidFill>
              </a:rPr>
              <a:t>Proactive UX</a:t>
            </a:r>
            <a:endParaRPr lang="en" sz="4400" dirty="0"/>
          </a:p>
          <a:p>
            <a:pPr marL="76200" lvl="0" algn="ctr" rtl="0">
              <a:spcBef>
                <a:spcPts val="0"/>
              </a:spcBef>
              <a:buClr>
                <a:schemeClr val="lt1"/>
              </a:buClr>
              <a:buSzPct val="100000"/>
            </a:pPr>
            <a:endParaRPr lang="en" sz="4400" dirty="0" smtClean="0"/>
          </a:p>
          <a:p>
            <a:pPr marL="76200" lvl="0" algn="ctr"/>
            <a:r>
              <a:rPr lang="en" sz="2400" dirty="0" smtClean="0"/>
              <a:t>Anticipate </a:t>
            </a:r>
            <a:r>
              <a:rPr lang="en" sz="2400" dirty="0"/>
              <a:t>the needs of </a:t>
            </a:r>
            <a:r>
              <a:rPr lang="en" sz="2400" dirty="0" smtClean="0"/>
              <a:t>humans</a:t>
            </a:r>
            <a:endParaRPr lang="en" sz="2400" dirty="0"/>
          </a:p>
        </p:txBody>
      </p:sp>
    </p:spTree>
    <p:extLst>
      <p:ext uri="{BB962C8B-B14F-4D97-AF65-F5344CB8AC3E}">
        <p14:creationId xmlns:p14="http://schemas.microsoft.com/office/powerpoint/2010/main" val="2059421558"/>
      </p:ext>
    </p:extLst>
  </p:cSld>
  <p:clrMapOvr>
    <a:masterClrMapping/>
  </p:clrMapOvr>
  <p:transition spd="slow" advTm="16305">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42175" y="205975"/>
            <a:ext cx="8344799" cy="857400"/>
          </a:xfrm>
          <a:prstGeom prst="rect">
            <a:avLst/>
          </a:prstGeom>
        </p:spPr>
        <p:txBody>
          <a:bodyPr lIns="91425" tIns="91425" rIns="91425" bIns="91425" anchor="b" anchorCtr="0">
            <a:noAutofit/>
          </a:bodyPr>
          <a:lstStyle/>
          <a:p>
            <a:pPr lvl="0" rtl="0">
              <a:spcBef>
                <a:spcPts val="600"/>
              </a:spcBef>
              <a:buNone/>
            </a:pPr>
            <a:r>
              <a:rPr lang="en" sz="3000" b="0"/>
              <a:t>UX of NO Devices:</a:t>
            </a:r>
          </a:p>
        </p:txBody>
      </p:sp>
      <p:sp>
        <p:nvSpPr>
          <p:cNvPr id="112" name="Shape 112"/>
          <p:cNvSpPr txBox="1">
            <a:spLocks noGrp="1"/>
          </p:cNvSpPr>
          <p:nvPr>
            <p:ph type="body" idx="1"/>
          </p:nvPr>
        </p:nvSpPr>
        <p:spPr>
          <a:xfrm>
            <a:off x="4235725" y="1200150"/>
            <a:ext cx="4451100" cy="3725699"/>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Arial"/>
              <a:buChar char="★"/>
            </a:pPr>
            <a:r>
              <a:rPr lang="en">
                <a:solidFill>
                  <a:srgbClr val="000000"/>
                </a:solidFill>
              </a:rPr>
              <a:t>Redefinition of the relationship between user and the interface </a:t>
            </a:r>
          </a:p>
          <a:p>
            <a:pPr lvl="0" rtl="0">
              <a:spcBef>
                <a:spcPts val="0"/>
              </a:spcBef>
              <a:buNone/>
            </a:pPr>
            <a:endParaRPr>
              <a:solidFill>
                <a:srgbClr val="222222"/>
              </a:solidFill>
            </a:endParaRPr>
          </a:p>
          <a:p>
            <a:pPr marL="457200" lvl="0" indent="-419100" rtl="0">
              <a:spcBef>
                <a:spcPts val="0"/>
              </a:spcBef>
              <a:buClr>
                <a:srgbClr val="000000"/>
              </a:buClr>
              <a:buSzPct val="100000"/>
              <a:buFont typeface="Arial"/>
              <a:buChar char="★"/>
            </a:pPr>
            <a:r>
              <a:rPr lang="en">
                <a:solidFill>
                  <a:srgbClr val="FF0000"/>
                </a:solidFill>
              </a:rPr>
              <a:t>The practice of UX by UXers</a:t>
            </a:r>
          </a:p>
        </p:txBody>
      </p:sp>
      <p:pic>
        <p:nvPicPr>
          <p:cNvPr id="113" name="Shape 113"/>
          <p:cNvPicPr preferRelativeResize="0"/>
          <p:nvPr/>
        </p:nvPicPr>
        <p:blipFill>
          <a:blip r:embed="rId3"/>
          <a:stretch>
            <a:fillRect/>
          </a:stretch>
        </p:blipFill>
        <p:spPr>
          <a:xfrm>
            <a:off x="-483100" y="1710825"/>
            <a:ext cx="4260224" cy="3462199"/>
          </a:xfrm>
          <a:prstGeom prst="rect">
            <a:avLst/>
          </a:prstGeom>
          <a:noFill/>
          <a:ln>
            <a:noFill/>
          </a:ln>
        </p:spPr>
      </p:pic>
      <p:sp>
        <p:nvSpPr>
          <p:cNvPr id="5" name="Shape 82"/>
          <p:cNvSpPr txBox="1">
            <a:spLocks/>
          </p:cNvSpPr>
          <p:nvPr/>
        </p:nvSpPr>
        <p:spPr>
          <a:xfrm>
            <a:off x="457200" y="522341"/>
            <a:ext cx="8229600" cy="555899"/>
          </a:xfrm>
          <a:prstGeom prst="rect">
            <a:avLst/>
          </a:prstGeom>
          <a:solidFill>
            <a:schemeClr val="lt1"/>
          </a:solidFill>
          <a:ln>
            <a:noFill/>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1pPr>
            <a:lvl2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pPr>
              <a:spcBef>
                <a:spcPts val="600"/>
              </a:spcBef>
            </a:pPr>
            <a:r>
              <a:rPr lang="en" sz="3000" b="0" dirty="0" smtClean="0">
                <a:solidFill>
                  <a:srgbClr val="000000"/>
                </a:solidFill>
              </a:rPr>
              <a:t>UX of NO devices</a:t>
            </a:r>
            <a:endParaRPr lang="en" sz="3000" b="0" dirty="0">
              <a:solidFill>
                <a:srgbClr val="000000"/>
              </a:solidFill>
            </a:endParaRPr>
          </a:p>
        </p:txBody>
      </p:sp>
    </p:spTree>
  </p:cSld>
  <p:clrMapOvr>
    <a:masterClrMapping/>
  </p:clrMapOvr>
  <p:transition spd="slow" advTm="14505">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507351"/>
            <a:ext cx="8229600" cy="555899"/>
          </a:xfrm>
          <a:prstGeom prst="rect">
            <a:avLst/>
          </a:prstGeom>
          <a:solidFill>
            <a:schemeClr val="lt1"/>
          </a:solidFill>
        </p:spPr>
        <p:txBody>
          <a:bodyPr lIns="91425" tIns="91425" rIns="91425" bIns="91425" anchor="b" anchorCtr="0">
            <a:noAutofit/>
          </a:bodyPr>
          <a:lstStyle/>
          <a:p>
            <a:pPr lvl="0" rtl="0">
              <a:spcBef>
                <a:spcPts val="600"/>
              </a:spcBef>
              <a:buNone/>
            </a:pPr>
            <a:r>
              <a:rPr lang="en" sz="3000" b="0" dirty="0" smtClean="0">
                <a:solidFill>
                  <a:srgbClr val="000000"/>
                </a:solidFill>
              </a:rPr>
              <a:t>The practice of UX by UXers</a:t>
            </a:r>
            <a:endParaRPr lang="en" sz="3000" b="0" dirty="0">
              <a:solidFill>
                <a:srgbClr val="000000"/>
              </a:solidFill>
            </a:endParaRPr>
          </a:p>
        </p:txBody>
      </p:sp>
      <p:sp>
        <p:nvSpPr>
          <p:cNvPr id="106" name="Shape 106"/>
          <p:cNvSpPr txBox="1">
            <a:spLocks noGrp="1"/>
          </p:cNvSpPr>
          <p:nvPr>
            <p:ph type="body" idx="1"/>
          </p:nvPr>
        </p:nvSpPr>
        <p:spPr>
          <a:xfrm>
            <a:off x="457200" y="1200150"/>
            <a:ext cx="8279700" cy="3725699"/>
          </a:xfrm>
          <a:prstGeom prst="rect">
            <a:avLst/>
          </a:prstGeom>
        </p:spPr>
        <p:txBody>
          <a:bodyPr lIns="91425" tIns="91425" rIns="91425" bIns="91425" anchor="t" anchorCtr="0">
            <a:noAutofit/>
          </a:bodyPr>
          <a:lstStyle/>
          <a:p>
            <a:pPr marL="76200" lvl="0" algn="ctr" rtl="0">
              <a:spcBef>
                <a:spcPts val="0"/>
              </a:spcBef>
              <a:buClr>
                <a:schemeClr val="lt1"/>
              </a:buClr>
              <a:buSzPct val="100000"/>
            </a:pPr>
            <a:endParaRPr lang="en" sz="4400" dirty="0" smtClean="0"/>
          </a:p>
          <a:p>
            <a:pPr marL="76200" lvl="0" algn="ctr" rtl="0">
              <a:spcBef>
                <a:spcPts val="0"/>
              </a:spcBef>
              <a:buClr>
                <a:schemeClr val="lt1"/>
              </a:buClr>
              <a:buSzPct val="100000"/>
            </a:pPr>
            <a:r>
              <a:rPr lang="en" sz="4400" dirty="0" smtClean="0"/>
              <a:t>Learn to </a:t>
            </a:r>
            <a:r>
              <a:rPr lang="en" sz="4400" dirty="0" smtClean="0">
                <a:solidFill>
                  <a:srgbClr val="FF0000"/>
                </a:solidFill>
              </a:rPr>
              <a:t>Read and Analyze Data</a:t>
            </a:r>
            <a:endParaRPr lang="en" sz="4400" dirty="0"/>
          </a:p>
          <a:p>
            <a:pPr marL="76200" lvl="0" algn="ctr" rtl="0">
              <a:spcBef>
                <a:spcPts val="0"/>
              </a:spcBef>
              <a:buClr>
                <a:schemeClr val="lt1"/>
              </a:buClr>
              <a:buSzPct val="100000"/>
            </a:pPr>
            <a:endParaRPr lang="en" sz="4400" dirty="0" smtClean="0"/>
          </a:p>
          <a:p>
            <a:pPr marL="76200" lvl="0" algn="ctr" rtl="0">
              <a:spcBef>
                <a:spcPts val="0"/>
              </a:spcBef>
              <a:buClr>
                <a:schemeClr val="lt1"/>
              </a:buClr>
              <a:buSzPct val="100000"/>
            </a:pPr>
            <a:r>
              <a:rPr lang="en" sz="2400" dirty="0" smtClean="0"/>
              <a:t>U</a:t>
            </a:r>
            <a:r>
              <a:rPr lang="es-ES" sz="2400" dirty="0" smtClean="0"/>
              <a:t>x</a:t>
            </a:r>
            <a:r>
              <a:rPr lang="en" sz="2400" dirty="0" smtClean="0"/>
              <a:t>ers as Data Scientists</a:t>
            </a:r>
            <a:endParaRPr sz="2400" dirty="0"/>
          </a:p>
          <a:p>
            <a:pPr lvl="0" rtl="0">
              <a:spcBef>
                <a:spcPts val="0"/>
              </a:spcBef>
              <a:buNone/>
            </a:pPr>
            <a:endParaRPr dirty="0"/>
          </a:p>
        </p:txBody>
      </p:sp>
    </p:spTree>
    <p:extLst>
      <p:ext uri="{BB962C8B-B14F-4D97-AF65-F5344CB8AC3E}">
        <p14:creationId xmlns:p14="http://schemas.microsoft.com/office/powerpoint/2010/main" val="1034525230"/>
      </p:ext>
    </p:extLst>
  </p:cSld>
  <p:clrMapOvr>
    <a:masterClrMapping/>
  </p:clrMapOvr>
  <p:transition spd="slow" advTm="17110">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507351"/>
            <a:ext cx="8229600" cy="555899"/>
          </a:xfrm>
          <a:prstGeom prst="rect">
            <a:avLst/>
          </a:prstGeom>
          <a:solidFill>
            <a:schemeClr val="lt1"/>
          </a:solidFill>
        </p:spPr>
        <p:txBody>
          <a:bodyPr lIns="91425" tIns="91425" rIns="91425" bIns="91425" anchor="b" anchorCtr="0">
            <a:noAutofit/>
          </a:bodyPr>
          <a:lstStyle/>
          <a:p>
            <a:pPr lvl="0" rtl="0">
              <a:spcBef>
                <a:spcPts val="600"/>
              </a:spcBef>
              <a:buNone/>
            </a:pPr>
            <a:r>
              <a:rPr lang="en" sz="3000" b="0" dirty="0" smtClean="0">
                <a:solidFill>
                  <a:srgbClr val="000000"/>
                </a:solidFill>
              </a:rPr>
              <a:t>The practice of UX by UXers</a:t>
            </a:r>
            <a:endParaRPr lang="en" sz="3000" b="0" dirty="0">
              <a:solidFill>
                <a:srgbClr val="000000"/>
              </a:solidFill>
            </a:endParaRPr>
          </a:p>
        </p:txBody>
      </p:sp>
      <p:sp>
        <p:nvSpPr>
          <p:cNvPr id="106" name="Shape 106"/>
          <p:cNvSpPr txBox="1">
            <a:spLocks noGrp="1"/>
          </p:cNvSpPr>
          <p:nvPr>
            <p:ph type="body" idx="1"/>
          </p:nvPr>
        </p:nvSpPr>
        <p:spPr>
          <a:xfrm>
            <a:off x="457200" y="1200150"/>
            <a:ext cx="8279700" cy="3725699"/>
          </a:xfrm>
          <a:prstGeom prst="rect">
            <a:avLst/>
          </a:prstGeom>
        </p:spPr>
        <p:txBody>
          <a:bodyPr lIns="91425" tIns="91425" rIns="91425" bIns="91425" anchor="t" anchorCtr="0">
            <a:noAutofit/>
          </a:bodyPr>
          <a:lstStyle/>
          <a:p>
            <a:pPr marL="76200" lvl="0" algn="ctr" rtl="0">
              <a:spcBef>
                <a:spcPts val="0"/>
              </a:spcBef>
              <a:buClr>
                <a:schemeClr val="lt1"/>
              </a:buClr>
              <a:buSzPct val="100000"/>
            </a:pPr>
            <a:endParaRPr lang="en" sz="4400" dirty="0" smtClean="0"/>
          </a:p>
          <a:p>
            <a:pPr marL="76200" lvl="0" algn="ctr" rtl="0">
              <a:spcBef>
                <a:spcPts val="0"/>
              </a:spcBef>
              <a:buClr>
                <a:schemeClr val="lt1"/>
              </a:buClr>
              <a:buSzPct val="100000"/>
            </a:pPr>
            <a:r>
              <a:rPr lang="en" sz="4400" dirty="0" smtClean="0"/>
              <a:t>Understand </a:t>
            </a:r>
            <a:r>
              <a:rPr lang="en" sz="4400" dirty="0" smtClean="0">
                <a:solidFill>
                  <a:srgbClr val="FF0000"/>
                </a:solidFill>
              </a:rPr>
              <a:t>Code</a:t>
            </a:r>
            <a:endParaRPr lang="en" sz="4400" dirty="0"/>
          </a:p>
          <a:p>
            <a:pPr marL="76200" lvl="0" algn="ctr" rtl="0">
              <a:spcBef>
                <a:spcPts val="0"/>
              </a:spcBef>
              <a:buClr>
                <a:schemeClr val="lt1"/>
              </a:buClr>
              <a:buSzPct val="100000"/>
            </a:pPr>
            <a:endParaRPr lang="en" sz="4400" dirty="0" smtClean="0"/>
          </a:p>
          <a:p>
            <a:pPr marL="76200" lvl="0" algn="ctr" rtl="0">
              <a:spcBef>
                <a:spcPts val="0"/>
              </a:spcBef>
              <a:buClr>
                <a:schemeClr val="lt1"/>
              </a:buClr>
              <a:buSzPct val="100000"/>
            </a:pPr>
            <a:r>
              <a:rPr lang="en" sz="2400" dirty="0" smtClean="0"/>
              <a:t>Not necessary to be programmers! But what is the interface we will be faced to?</a:t>
            </a:r>
            <a:endParaRPr sz="2400" dirty="0"/>
          </a:p>
          <a:p>
            <a:pPr lvl="0" rtl="0">
              <a:spcBef>
                <a:spcPts val="0"/>
              </a:spcBef>
              <a:buNone/>
            </a:pPr>
            <a:endParaRPr dirty="0"/>
          </a:p>
        </p:txBody>
      </p:sp>
    </p:spTree>
    <p:extLst>
      <p:ext uri="{BB962C8B-B14F-4D97-AF65-F5344CB8AC3E}">
        <p14:creationId xmlns:p14="http://schemas.microsoft.com/office/powerpoint/2010/main" val="3773405288"/>
      </p:ext>
    </p:extLst>
  </p:cSld>
  <p:clrMapOvr>
    <a:masterClrMapping/>
  </p:clrMapOvr>
  <p:transition spd="slow" advTm="16018">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55150" y="3349867"/>
            <a:ext cx="8229600" cy="857400"/>
          </a:xfrm>
          <a:prstGeom prst="rect">
            <a:avLst/>
          </a:prstGeom>
        </p:spPr>
        <p:txBody>
          <a:bodyPr lIns="91425" tIns="91425" rIns="91425" bIns="91425" anchor="ctr" anchorCtr="0">
            <a:noAutofit/>
          </a:bodyPr>
          <a:lstStyle/>
          <a:p>
            <a:pPr lvl="0">
              <a:spcBef>
                <a:spcPts val="600"/>
              </a:spcBef>
            </a:pPr>
            <a:r>
              <a:rPr lang="en" sz="3000" b="0" dirty="0"/>
              <a:t/>
            </a:r>
            <a:br>
              <a:rPr lang="en" sz="3000" b="0" dirty="0"/>
            </a:br>
            <a:r>
              <a:rPr lang="en" sz="3000" b="0" dirty="0" smtClean="0"/>
              <a:t/>
            </a:r>
            <a:br>
              <a:rPr lang="en" sz="3000" b="0" dirty="0" smtClean="0"/>
            </a:br>
            <a:r>
              <a:rPr lang="en" sz="3000" b="0" dirty="0"/>
              <a:t/>
            </a:r>
            <a:br>
              <a:rPr lang="en" sz="3000" b="0" dirty="0"/>
            </a:br>
            <a:r>
              <a:rPr lang="en" sz="3000" b="0" dirty="0" smtClean="0"/>
              <a:t/>
            </a:r>
            <a:br>
              <a:rPr lang="en" sz="3000" b="0" dirty="0" smtClean="0"/>
            </a:br>
            <a:r>
              <a:rPr lang="en" sz="2600" dirty="0" smtClean="0"/>
              <a:t>The </a:t>
            </a:r>
            <a:r>
              <a:rPr lang="en" sz="2600" dirty="0"/>
              <a:t>Computer for the 21st </a:t>
            </a:r>
            <a:r>
              <a:rPr lang="en" sz="2600" dirty="0" smtClean="0"/>
              <a:t>Century</a:t>
            </a:r>
            <a:br>
              <a:rPr lang="en" sz="2600" dirty="0" smtClean="0"/>
            </a:br>
            <a:r>
              <a:rPr lang="en" sz="2600" b="0" dirty="0" smtClean="0"/>
              <a:t>Mark Weiser</a:t>
            </a:r>
            <a:br>
              <a:rPr lang="en" sz="2600" b="0" dirty="0" smtClean="0"/>
            </a:br>
            <a:r>
              <a:rPr lang="en" sz="2600" b="0" dirty="0" smtClean="0"/>
              <a:t>Chief Technology Officer at XEROX PARC</a:t>
            </a:r>
            <a:br>
              <a:rPr lang="en" sz="2600" b="0" dirty="0" smtClean="0"/>
            </a:br>
            <a:r>
              <a:rPr lang="en" sz="2600" b="0" dirty="0" smtClean="0"/>
              <a:t/>
            </a:r>
            <a:br>
              <a:rPr lang="en" sz="2600" b="0" dirty="0" smtClean="0"/>
            </a:br>
            <a:r>
              <a:rPr lang="en" sz="2000" b="0" dirty="0" smtClean="0">
                <a:solidFill>
                  <a:schemeClr val="bg1">
                    <a:lumMod val="65000"/>
                  </a:schemeClr>
                </a:solidFill>
              </a:rPr>
              <a:t>Scientific American Magazine, September issue</a:t>
            </a:r>
            <a:br>
              <a:rPr lang="en" sz="2000" b="0" dirty="0" smtClean="0">
                <a:solidFill>
                  <a:schemeClr val="bg1">
                    <a:lumMod val="65000"/>
                  </a:schemeClr>
                </a:solidFill>
              </a:rPr>
            </a:br>
            <a:r>
              <a:rPr lang="en" sz="2600" b="0" dirty="0" smtClean="0"/>
              <a:t/>
            </a:r>
            <a:br>
              <a:rPr lang="en" sz="2600" b="0" dirty="0" smtClean="0"/>
            </a:br>
            <a:r>
              <a:rPr lang="en" sz="3000" b="0" dirty="0"/>
              <a:t/>
            </a:r>
            <a:br>
              <a:rPr lang="en" sz="3000" b="0" dirty="0"/>
            </a:br>
            <a:r>
              <a:rPr lang="en" sz="3000" b="0" dirty="0"/>
              <a:t/>
            </a:r>
            <a:br>
              <a:rPr lang="en" sz="3000" b="0" dirty="0"/>
            </a:br>
            <a:r>
              <a:rPr lang="en" sz="3000" b="0" dirty="0"/>
              <a:t/>
            </a:r>
            <a:br>
              <a:rPr lang="en" sz="3000" b="0" dirty="0"/>
            </a:br>
            <a:r>
              <a:rPr lang="en" sz="3000" b="0" dirty="0" smtClean="0"/>
              <a:t/>
            </a:r>
            <a:br>
              <a:rPr lang="en" sz="3000" b="0" dirty="0" smtClean="0"/>
            </a:br>
            <a:endParaRPr lang="en" sz="3000" b="0" dirty="0"/>
          </a:p>
        </p:txBody>
      </p:sp>
      <p:sp>
        <p:nvSpPr>
          <p:cNvPr id="7" name="Shape 52"/>
          <p:cNvSpPr/>
          <p:nvPr/>
        </p:nvSpPr>
        <p:spPr>
          <a:xfrm>
            <a:off x="610237" y="472397"/>
            <a:ext cx="3587760" cy="1219271"/>
          </a:xfrm>
          <a:prstGeom prst="rect">
            <a:avLst/>
          </a:prstGeom>
        </p:spPr>
        <p:txBody>
          <a:bodyPr>
            <a:prstTxWarp prst="textPlain">
              <a:avLst/>
            </a:prstTxWarp>
          </a:bodyPr>
          <a:lstStyle/>
          <a:p>
            <a:pPr algn="ctr"/>
            <a:r>
              <a:rPr lang="es-ES" dirty="0">
                <a:ln w="19050" cap="flat">
                  <a:solidFill>
                    <a:schemeClr val="dk2"/>
                  </a:solidFill>
                  <a:prstDash val="solid"/>
                  <a:round/>
                  <a:headEnd type="none" w="med" len="med"/>
                  <a:tailEnd type="none" w="med" len="med"/>
                </a:ln>
                <a:solidFill>
                  <a:schemeClr val="lt2"/>
                </a:solidFill>
              </a:rPr>
              <a:t>1</a:t>
            </a:r>
            <a:r>
              <a:rPr lang="es-ES" b="0" i="0" dirty="0" smtClean="0">
                <a:ln w="19050" cap="flat">
                  <a:solidFill>
                    <a:schemeClr val="dk2"/>
                  </a:solidFill>
                  <a:prstDash val="solid"/>
                  <a:round/>
                  <a:headEnd type="none" w="med" len="med"/>
                  <a:tailEnd type="none" w="med" len="med"/>
                </a:ln>
                <a:solidFill>
                  <a:schemeClr val="lt2"/>
                </a:solidFill>
                <a:latin typeface="Arial"/>
              </a:rPr>
              <a:t>991</a:t>
            </a:r>
            <a:endParaRPr b="0" i="0" dirty="0">
              <a:ln w="19050" cap="flat">
                <a:solidFill>
                  <a:schemeClr val="dk2"/>
                </a:solidFill>
                <a:prstDash val="solid"/>
                <a:round/>
                <a:headEnd type="none" w="med" len="med"/>
                <a:tailEnd type="none" w="med" len="med"/>
              </a:ln>
              <a:solidFill>
                <a:schemeClr val="lt2"/>
              </a:solidFill>
              <a:latin typeface="Arial"/>
            </a:endParaRPr>
          </a:p>
        </p:txBody>
      </p:sp>
    </p:spTree>
  </p:cSld>
  <p:clrMapOvr>
    <a:masterClrMapping/>
  </p:clrMapOvr>
  <p:transition spd="slow" advTm="17208">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55150" y="3349867"/>
            <a:ext cx="8229600" cy="857400"/>
          </a:xfrm>
          <a:prstGeom prst="rect">
            <a:avLst/>
          </a:prstGeom>
        </p:spPr>
        <p:txBody>
          <a:bodyPr lIns="91425" tIns="91425" rIns="91425" bIns="91425" anchor="ctr" anchorCtr="0">
            <a:noAutofit/>
          </a:bodyPr>
          <a:lstStyle/>
          <a:p>
            <a:pPr lvl="0">
              <a:spcBef>
                <a:spcPts val="600"/>
              </a:spcBef>
            </a:pPr>
            <a:r>
              <a:rPr lang="en" sz="3000" b="0" dirty="0"/>
              <a:t/>
            </a:r>
            <a:br>
              <a:rPr lang="en" sz="3000" b="0" dirty="0"/>
            </a:br>
            <a:r>
              <a:rPr lang="en" sz="3000" b="0" dirty="0" smtClean="0"/>
              <a:t/>
            </a:r>
            <a:br>
              <a:rPr lang="en" sz="3000" b="0" dirty="0" smtClean="0"/>
            </a:br>
            <a:r>
              <a:rPr lang="en" sz="3000" b="0" dirty="0"/>
              <a:t/>
            </a:r>
            <a:br>
              <a:rPr lang="en" sz="3000" b="0" dirty="0"/>
            </a:br>
            <a:r>
              <a:rPr lang="en" sz="3000" b="0" dirty="0" smtClean="0"/>
              <a:t/>
            </a:r>
            <a:br>
              <a:rPr lang="en" sz="3000" b="0" dirty="0" smtClean="0"/>
            </a:br>
            <a:r>
              <a:rPr lang="en" sz="2600" b="0" dirty="0" smtClean="0"/>
              <a:t>Seed of our future.</a:t>
            </a:r>
            <a:r>
              <a:rPr lang="en" sz="2600" dirty="0" smtClean="0"/>
              <a:t/>
            </a:r>
            <a:br>
              <a:rPr lang="en" sz="2600" dirty="0" smtClean="0"/>
            </a:br>
            <a:r>
              <a:rPr lang="en" sz="2600" dirty="0" smtClean="0"/>
              <a:t>Slow transition to the invisible computing</a:t>
            </a:r>
            <a:r>
              <a:rPr lang="en" sz="2600" b="0" dirty="0" smtClean="0"/>
              <a:t/>
            </a:r>
            <a:br>
              <a:rPr lang="en" sz="2600" b="0" dirty="0" smtClean="0"/>
            </a:br>
            <a:r>
              <a:rPr lang="en" sz="2000" b="0" dirty="0" smtClean="0">
                <a:solidFill>
                  <a:schemeClr val="bg1">
                    <a:lumMod val="65000"/>
                  </a:schemeClr>
                </a:solidFill>
              </a:rPr>
              <a:t/>
            </a:r>
            <a:br>
              <a:rPr lang="en" sz="2000" b="0" dirty="0" smtClean="0">
                <a:solidFill>
                  <a:schemeClr val="bg1">
                    <a:lumMod val="65000"/>
                  </a:schemeClr>
                </a:solidFill>
              </a:rPr>
            </a:br>
            <a:r>
              <a:rPr lang="en" sz="2600" b="0" dirty="0" smtClean="0"/>
              <a:t/>
            </a:r>
            <a:br>
              <a:rPr lang="en" sz="2600" b="0" dirty="0" smtClean="0"/>
            </a:br>
            <a:r>
              <a:rPr lang="en" sz="3000" b="0" dirty="0"/>
              <a:t/>
            </a:r>
            <a:br>
              <a:rPr lang="en" sz="3000" b="0" dirty="0"/>
            </a:br>
            <a:r>
              <a:rPr lang="en" sz="3000" b="0" dirty="0"/>
              <a:t/>
            </a:r>
            <a:br>
              <a:rPr lang="en" sz="3000" b="0" dirty="0"/>
            </a:br>
            <a:r>
              <a:rPr lang="en" sz="3000" b="0" dirty="0"/>
              <a:t/>
            </a:r>
            <a:br>
              <a:rPr lang="en" sz="3000" b="0" dirty="0"/>
            </a:br>
            <a:r>
              <a:rPr lang="en" sz="3000" b="0" dirty="0" smtClean="0"/>
              <a:t/>
            </a:r>
            <a:br>
              <a:rPr lang="en" sz="3000" b="0" dirty="0" smtClean="0"/>
            </a:br>
            <a:endParaRPr lang="en" sz="3000" b="0" dirty="0"/>
          </a:p>
        </p:txBody>
      </p:sp>
      <p:sp>
        <p:nvSpPr>
          <p:cNvPr id="7" name="Shape 52"/>
          <p:cNvSpPr/>
          <p:nvPr/>
        </p:nvSpPr>
        <p:spPr>
          <a:xfrm>
            <a:off x="610237" y="472397"/>
            <a:ext cx="3587760" cy="1219271"/>
          </a:xfrm>
          <a:prstGeom prst="rect">
            <a:avLst/>
          </a:prstGeom>
        </p:spPr>
        <p:txBody>
          <a:bodyPr>
            <a:prstTxWarp prst="textPlain">
              <a:avLst/>
            </a:prstTxWarp>
          </a:bodyPr>
          <a:lstStyle/>
          <a:p>
            <a:pPr algn="ctr"/>
            <a:r>
              <a:rPr lang="es-ES" dirty="0" smtClean="0">
                <a:ln w="19050" cap="flat">
                  <a:solidFill>
                    <a:schemeClr val="dk2"/>
                  </a:solidFill>
                  <a:prstDash val="solid"/>
                  <a:round/>
                  <a:headEnd type="none" w="med" len="med"/>
                  <a:tailEnd type="none" w="med" len="med"/>
                </a:ln>
                <a:solidFill>
                  <a:schemeClr val="lt2"/>
                </a:solidFill>
              </a:rPr>
              <a:t>2014</a:t>
            </a:r>
            <a:endParaRPr b="0" i="0" dirty="0">
              <a:ln w="19050" cap="flat">
                <a:solidFill>
                  <a:schemeClr val="dk2"/>
                </a:solidFill>
                <a:prstDash val="solid"/>
                <a:round/>
                <a:headEnd type="none" w="med" len="med"/>
                <a:tailEnd type="none" w="med" len="med"/>
              </a:ln>
              <a:solidFill>
                <a:schemeClr val="lt2"/>
              </a:solidFill>
              <a:latin typeface="Arial"/>
            </a:endParaRPr>
          </a:p>
        </p:txBody>
      </p:sp>
    </p:spTree>
    <p:custDataLst>
      <p:tags r:id="rId1"/>
    </p:custDataLst>
    <p:extLst>
      <p:ext uri="{BB962C8B-B14F-4D97-AF65-F5344CB8AC3E}">
        <p14:creationId xmlns:p14="http://schemas.microsoft.com/office/powerpoint/2010/main" val="506916367"/>
      </p:ext>
    </p:extLst>
  </p:cSld>
  <p:clrMapOvr>
    <a:masterClrMapping/>
  </p:clrMapOvr>
  <p:transition spd="slow" advTm="26251">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600"/>
              </a:spcBef>
              <a:buNone/>
            </a:pPr>
            <a:r>
              <a:rPr lang="en" sz="3000" b="0" dirty="0"/>
              <a:t>The Computer for the 21st Century</a:t>
            </a:r>
          </a:p>
        </p:txBody>
      </p:sp>
      <p:sp>
        <p:nvSpPr>
          <p:cNvPr id="6" name="Shape 82"/>
          <p:cNvSpPr txBox="1">
            <a:spLocks/>
          </p:cNvSpPr>
          <p:nvPr/>
        </p:nvSpPr>
        <p:spPr>
          <a:xfrm>
            <a:off x="457200" y="507351"/>
            <a:ext cx="8229600" cy="555899"/>
          </a:xfrm>
          <a:prstGeom prst="rect">
            <a:avLst/>
          </a:prstGeom>
          <a:solidFill>
            <a:schemeClr val="lt1"/>
          </a:solidFill>
          <a:ln>
            <a:noFill/>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1pPr>
            <a:lvl2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pPr>
              <a:spcBef>
                <a:spcPts val="600"/>
              </a:spcBef>
            </a:pPr>
            <a:r>
              <a:rPr lang="en" sz="3000" b="0" dirty="0" smtClean="0">
                <a:solidFill>
                  <a:srgbClr val="000000"/>
                </a:solidFill>
              </a:rPr>
              <a:t>The Computer for the 21</a:t>
            </a:r>
            <a:r>
              <a:rPr lang="en" sz="3000" b="0" baseline="30000" dirty="0" smtClean="0">
                <a:solidFill>
                  <a:srgbClr val="000000"/>
                </a:solidFill>
              </a:rPr>
              <a:t>st</a:t>
            </a:r>
            <a:r>
              <a:rPr lang="en" sz="3000" b="0" dirty="0" smtClean="0">
                <a:solidFill>
                  <a:srgbClr val="000000"/>
                </a:solidFill>
              </a:rPr>
              <a:t> Century</a:t>
            </a:r>
            <a:endParaRPr lang="en" sz="3000" b="0" dirty="0">
              <a:solidFill>
                <a:srgbClr val="000000"/>
              </a:solidFill>
            </a:endParaRPr>
          </a:p>
        </p:txBody>
      </p:sp>
      <p:sp>
        <p:nvSpPr>
          <p:cNvPr id="4" name="Elipse 3"/>
          <p:cNvSpPr/>
          <p:nvPr/>
        </p:nvSpPr>
        <p:spPr>
          <a:xfrm>
            <a:off x="536996" y="3062999"/>
            <a:ext cx="1618938" cy="161893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err="1" smtClean="0"/>
              <a:t>Tabs</a:t>
            </a:r>
            <a:endParaRPr lang="es-ES" sz="3200" dirty="0"/>
          </a:p>
        </p:txBody>
      </p:sp>
      <p:sp>
        <p:nvSpPr>
          <p:cNvPr id="8" name="Elipse 7"/>
          <p:cNvSpPr/>
          <p:nvPr/>
        </p:nvSpPr>
        <p:spPr>
          <a:xfrm>
            <a:off x="2956813" y="2407180"/>
            <a:ext cx="2274757" cy="227475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err="1" smtClean="0"/>
              <a:t>Pads</a:t>
            </a:r>
            <a:endParaRPr lang="es-ES" sz="3200" dirty="0"/>
          </a:p>
        </p:txBody>
      </p:sp>
      <p:sp>
        <p:nvSpPr>
          <p:cNvPr id="9" name="Elipse 8"/>
          <p:cNvSpPr/>
          <p:nvPr/>
        </p:nvSpPr>
        <p:spPr>
          <a:xfrm>
            <a:off x="5943598" y="1938735"/>
            <a:ext cx="2743202" cy="2743202"/>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err="1" smtClean="0"/>
              <a:t>Boards</a:t>
            </a:r>
            <a:endParaRPr lang="es-ES" sz="3200" dirty="0"/>
          </a:p>
        </p:txBody>
      </p:sp>
      <p:pic>
        <p:nvPicPr>
          <p:cNvPr id="5122" name="Picture 2" descr="http://pixabay.com/static/uploads/photo/2014/03/25/16/31/post-it-297252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684" y="2671661"/>
            <a:ext cx="1275703" cy="9328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openclipart.org/image/300px/svg_to_png/140257/loose_leaf_pap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7989" y="2113612"/>
            <a:ext cx="831577" cy="107531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openclipart.org/image/300px/svg_to_png/185443/13825943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263" y="1528997"/>
            <a:ext cx="2202471" cy="1321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16397">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600"/>
              </a:spcBef>
              <a:buNone/>
            </a:pPr>
            <a:r>
              <a:rPr lang="en" sz="3000" b="0" dirty="0"/>
              <a:t>The Computer for the 21st Century</a:t>
            </a:r>
          </a:p>
        </p:txBody>
      </p:sp>
      <p:sp>
        <p:nvSpPr>
          <p:cNvPr id="6" name="Shape 82"/>
          <p:cNvSpPr txBox="1">
            <a:spLocks/>
          </p:cNvSpPr>
          <p:nvPr/>
        </p:nvSpPr>
        <p:spPr>
          <a:xfrm>
            <a:off x="457200" y="507351"/>
            <a:ext cx="8229600" cy="555899"/>
          </a:xfrm>
          <a:prstGeom prst="rect">
            <a:avLst/>
          </a:prstGeom>
          <a:solidFill>
            <a:schemeClr val="lt1"/>
          </a:solidFill>
          <a:ln>
            <a:noFill/>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1pPr>
            <a:lvl2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pPr>
              <a:spcBef>
                <a:spcPts val="600"/>
              </a:spcBef>
            </a:pPr>
            <a:r>
              <a:rPr lang="en" sz="3000" b="0" dirty="0" smtClean="0">
                <a:solidFill>
                  <a:srgbClr val="000000"/>
                </a:solidFill>
              </a:rPr>
              <a:t>The Computer for the 21</a:t>
            </a:r>
            <a:r>
              <a:rPr lang="en" sz="3000" b="0" baseline="30000" dirty="0" smtClean="0">
                <a:solidFill>
                  <a:srgbClr val="000000"/>
                </a:solidFill>
              </a:rPr>
              <a:t>st</a:t>
            </a:r>
            <a:r>
              <a:rPr lang="en" sz="3000" b="0" dirty="0" smtClean="0">
                <a:solidFill>
                  <a:srgbClr val="000000"/>
                </a:solidFill>
              </a:rPr>
              <a:t> Century</a:t>
            </a:r>
            <a:endParaRPr lang="en" sz="3000" b="0" dirty="0">
              <a:solidFill>
                <a:srgbClr val="000000"/>
              </a:solidFill>
            </a:endParaRPr>
          </a:p>
        </p:txBody>
      </p:sp>
      <p:sp>
        <p:nvSpPr>
          <p:cNvPr id="7" name="Elipse 6"/>
          <p:cNvSpPr/>
          <p:nvPr/>
        </p:nvSpPr>
        <p:spPr>
          <a:xfrm>
            <a:off x="712030" y="1618937"/>
            <a:ext cx="2743202" cy="27432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err="1" smtClean="0">
                <a:solidFill>
                  <a:srgbClr val="FF0000"/>
                </a:solidFill>
              </a:rPr>
              <a:t>Ubiquitous</a:t>
            </a:r>
            <a:r>
              <a:rPr lang="es-ES" sz="2800" dirty="0" smtClean="0">
                <a:solidFill>
                  <a:srgbClr val="FF0000"/>
                </a:solidFill>
              </a:rPr>
              <a:t> </a:t>
            </a:r>
            <a:r>
              <a:rPr lang="es-ES" sz="2800" dirty="0" err="1" smtClean="0">
                <a:solidFill>
                  <a:srgbClr val="FF0000"/>
                </a:solidFill>
              </a:rPr>
              <a:t>computing</a:t>
            </a:r>
            <a:endParaRPr lang="es-ES" sz="2800" dirty="0">
              <a:solidFill>
                <a:srgbClr val="FF0000"/>
              </a:solidFill>
            </a:endParaRPr>
          </a:p>
        </p:txBody>
      </p:sp>
      <p:sp>
        <p:nvSpPr>
          <p:cNvPr id="9" name="Elipse 8"/>
          <p:cNvSpPr/>
          <p:nvPr/>
        </p:nvSpPr>
        <p:spPr>
          <a:xfrm>
            <a:off x="3719433" y="1883141"/>
            <a:ext cx="2214793" cy="221479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smtClean="0"/>
              <a:t>Seemless</a:t>
            </a:r>
            <a:r>
              <a:rPr lang="es-ES" sz="2000" dirty="0" smtClean="0"/>
              <a:t> </a:t>
            </a:r>
            <a:r>
              <a:rPr lang="es-ES" sz="2000" dirty="0" err="1" smtClean="0"/>
              <a:t>technology</a:t>
            </a:r>
            <a:endParaRPr lang="es-ES" sz="2000" dirty="0"/>
          </a:p>
        </p:txBody>
      </p:sp>
      <p:sp>
        <p:nvSpPr>
          <p:cNvPr id="10" name="Elipse 9"/>
          <p:cNvSpPr/>
          <p:nvPr/>
        </p:nvSpPr>
        <p:spPr>
          <a:xfrm>
            <a:off x="6198427" y="1883141"/>
            <a:ext cx="2214793" cy="2214793"/>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smtClean="0"/>
              <a:t>Embodied</a:t>
            </a:r>
            <a:endParaRPr lang="es-ES" sz="2000" dirty="0" smtClean="0"/>
          </a:p>
          <a:p>
            <a:pPr algn="ctr"/>
            <a:r>
              <a:rPr lang="es-ES" sz="2000" dirty="0" err="1" smtClean="0"/>
              <a:t>virtuality</a:t>
            </a:r>
            <a:endParaRPr lang="es-ES" sz="2000" dirty="0"/>
          </a:p>
        </p:txBody>
      </p:sp>
    </p:spTree>
    <p:extLst>
      <p:ext uri="{BB962C8B-B14F-4D97-AF65-F5344CB8AC3E}">
        <p14:creationId xmlns:p14="http://schemas.microsoft.com/office/powerpoint/2010/main" val="2806316002"/>
      </p:ext>
    </p:extLst>
  </p:cSld>
  <p:clrMapOvr>
    <a:masterClrMapping/>
  </p:clrMapOvr>
  <p:transition spd="slow" advTm="16900">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3074" name="Picture 2" descr="Book, Open, Pages, Library, Books, Knowledge,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72188"/>
          </a:xfrm>
          <a:prstGeom prst="rect">
            <a:avLst/>
          </a:prstGeom>
          <a:noFill/>
          <a:extLst>
            <a:ext uri="{909E8E84-426E-40DD-AFC4-6F175D3DCCD1}">
              <a14:hiddenFill xmlns:a14="http://schemas.microsoft.com/office/drawing/2010/main">
                <a:solidFill>
                  <a:srgbClr val="FFFFFF"/>
                </a:solidFill>
              </a14:hiddenFill>
            </a:ext>
          </a:extLst>
        </p:spPr>
      </p:pic>
      <p:sp>
        <p:nvSpPr>
          <p:cNvPr id="46" name="Shape 46"/>
          <p:cNvSpPr txBox="1">
            <a:spLocks noGrp="1"/>
          </p:cNvSpPr>
          <p:nvPr>
            <p:ph type="title"/>
          </p:nvPr>
        </p:nvSpPr>
        <p:spPr>
          <a:xfrm>
            <a:off x="457200" y="205978"/>
            <a:ext cx="8229600" cy="857400"/>
          </a:xfrm>
          <a:prstGeom prst="rect">
            <a:avLst/>
          </a:prstGeom>
          <a:ln w="3175">
            <a:solidFill>
              <a:schemeClr val="tx1">
                <a:lumMod val="85000"/>
                <a:lumOff val="15000"/>
              </a:schemeClr>
            </a:solidFill>
          </a:ln>
          <a:scene3d>
            <a:camera prst="orthographicFront"/>
            <a:lightRig rig="threePt" dir="t"/>
          </a:scene3d>
          <a:sp3d>
            <a:bevelT w="152400" h="50800" prst="softRound"/>
          </a:sp3d>
        </p:spPr>
        <p:txBody>
          <a:bodyPr lIns="91425" tIns="91425" rIns="91425" bIns="91425" anchor="b" anchorCtr="0">
            <a:noAutofit/>
          </a:bodyPr>
          <a:lstStyle/>
          <a:p>
            <a:pPr lvl="0" rtl="0">
              <a:spcBef>
                <a:spcPts val="600"/>
              </a:spcBef>
              <a:buNone/>
            </a:pPr>
            <a:r>
              <a:rPr lang="en" sz="3000" b="0" dirty="0" smtClean="0">
                <a:solidFill>
                  <a:schemeClr val="bg1"/>
                </a:solidFill>
                <a:effectLst>
                  <a:outerShdw blurRad="38100" dist="38100" dir="2700000" algn="tl">
                    <a:srgbClr val="000000">
                      <a:alpha val="43137"/>
                    </a:srgbClr>
                  </a:outerShdw>
                </a:effectLst>
              </a:rPr>
              <a:t>With devices disappearing…</a:t>
            </a:r>
            <a:endParaRPr lang="en" sz="3000" b="0" dirty="0">
              <a:solidFill>
                <a:schemeClr val="bg1"/>
              </a:solidFill>
              <a:effectLst>
                <a:outerShdw blurRad="38100" dist="38100" dir="2700000" algn="tl">
                  <a:srgbClr val="000000">
                    <a:alpha val="43137"/>
                  </a:srgbClr>
                </a:outerShdw>
              </a:effectLst>
            </a:endParaRPr>
          </a:p>
        </p:txBody>
      </p:sp>
      <p:sp>
        <p:nvSpPr>
          <p:cNvPr id="2" name="Rectángulo 1"/>
          <p:cNvSpPr/>
          <p:nvPr/>
        </p:nvSpPr>
        <p:spPr>
          <a:xfrm>
            <a:off x="2113613" y="2263515"/>
            <a:ext cx="4991725" cy="1573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Shape 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lgn="ctr" rtl="0">
              <a:spcBef>
                <a:spcPts val="0"/>
              </a:spcBef>
              <a:buNone/>
            </a:pPr>
            <a:endParaRPr sz="2400" dirty="0"/>
          </a:p>
          <a:p>
            <a:pPr lvl="0" algn="ctr" rtl="0">
              <a:spcBef>
                <a:spcPts val="0"/>
              </a:spcBef>
              <a:buNone/>
            </a:pPr>
            <a:endParaRPr lang="es-ES" sz="4400" dirty="0" smtClean="0"/>
          </a:p>
          <a:p>
            <a:pPr lvl="0" algn="ctr" rtl="0">
              <a:spcBef>
                <a:spcPts val="0"/>
              </a:spcBef>
              <a:buNone/>
            </a:pPr>
            <a:r>
              <a:rPr lang="es-ES" sz="4400" dirty="0" smtClean="0"/>
              <a:t>W</a:t>
            </a:r>
            <a:r>
              <a:rPr lang="en" sz="4400" dirty="0" smtClean="0"/>
              <a:t>e take our world</a:t>
            </a:r>
          </a:p>
          <a:p>
            <a:pPr lvl="0" algn="ctr" rtl="0">
              <a:spcBef>
                <a:spcPts val="0"/>
              </a:spcBef>
              <a:buNone/>
            </a:pPr>
            <a:r>
              <a:rPr lang="en" sz="4400" dirty="0" smtClean="0">
                <a:solidFill>
                  <a:srgbClr val="FF0000"/>
                </a:solidFill>
              </a:rPr>
              <a:t> beyond computers</a:t>
            </a:r>
            <a:endParaRPr lang="en" sz="4400" dirty="0">
              <a:solidFill>
                <a:srgbClr val="FF0000"/>
              </a:solidFill>
            </a:endParaRPr>
          </a:p>
        </p:txBody>
      </p:sp>
    </p:spTree>
  </p:cSld>
  <p:clrMapOvr>
    <a:masterClrMapping/>
  </p:clrMapOvr>
  <p:transition spd="slow" advTm="16632">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197997" y="2315545"/>
            <a:ext cx="4071682" cy="857400"/>
          </a:xfrm>
          <a:prstGeom prst="rect">
            <a:avLst/>
          </a:prstGeom>
        </p:spPr>
        <p:txBody>
          <a:bodyPr lIns="91425" tIns="91425" rIns="91425" bIns="91425" anchor="ctr" anchorCtr="0">
            <a:noAutofit/>
          </a:bodyPr>
          <a:lstStyle/>
          <a:p>
            <a:pPr lvl="0" algn="ctr">
              <a:spcBef>
                <a:spcPts val="600"/>
              </a:spcBef>
            </a:pPr>
            <a:r>
              <a:rPr lang="en" sz="6000" b="0" dirty="0" smtClean="0"/>
              <a:t>UX OF NO DEVICES</a:t>
            </a:r>
            <a:endParaRPr lang="en" sz="6000" b="0" dirty="0"/>
          </a:p>
        </p:txBody>
      </p:sp>
      <p:sp>
        <p:nvSpPr>
          <p:cNvPr id="7" name="Shape 52"/>
          <p:cNvSpPr/>
          <p:nvPr/>
        </p:nvSpPr>
        <p:spPr>
          <a:xfrm>
            <a:off x="610237" y="472397"/>
            <a:ext cx="3587760" cy="1219271"/>
          </a:xfrm>
          <a:prstGeom prst="rect">
            <a:avLst/>
          </a:prstGeom>
        </p:spPr>
        <p:txBody>
          <a:bodyPr>
            <a:prstTxWarp prst="textPlain">
              <a:avLst/>
            </a:prstTxWarp>
          </a:bodyPr>
          <a:lstStyle/>
          <a:p>
            <a:pPr algn="ctr"/>
            <a:r>
              <a:rPr lang="es-ES" dirty="0" smtClean="0">
                <a:ln w="19050" cap="flat">
                  <a:solidFill>
                    <a:schemeClr val="dk2"/>
                  </a:solidFill>
                  <a:prstDash val="solid"/>
                  <a:round/>
                  <a:headEnd type="none" w="med" len="med"/>
                  <a:tailEnd type="none" w="med" len="med"/>
                </a:ln>
                <a:solidFill>
                  <a:schemeClr val="lt2"/>
                </a:solidFill>
              </a:rPr>
              <a:t>2019</a:t>
            </a:r>
            <a:endParaRPr b="0" i="0" dirty="0">
              <a:ln w="19050" cap="flat">
                <a:solidFill>
                  <a:schemeClr val="dk2"/>
                </a:solidFill>
                <a:prstDash val="solid"/>
                <a:round/>
                <a:headEnd type="none" w="med" len="med"/>
                <a:tailEnd type="none" w="med" len="med"/>
              </a:ln>
              <a:solidFill>
                <a:schemeClr val="lt2"/>
              </a:solidFill>
              <a:latin typeface="Arial"/>
            </a:endParaRPr>
          </a:p>
        </p:txBody>
      </p:sp>
      <p:pic>
        <p:nvPicPr>
          <p:cNvPr id="4" name="Shape 58"/>
          <p:cNvPicPr preferRelativeResize="0"/>
          <p:nvPr/>
        </p:nvPicPr>
        <p:blipFill>
          <a:blip r:embed="rId3"/>
          <a:stretch>
            <a:fillRect/>
          </a:stretch>
        </p:blipFill>
        <p:spPr>
          <a:xfrm>
            <a:off x="-947795" y="1910811"/>
            <a:ext cx="4871849" cy="3959249"/>
          </a:xfrm>
          <a:prstGeom prst="rect">
            <a:avLst/>
          </a:prstGeom>
          <a:noFill/>
          <a:ln>
            <a:noFill/>
          </a:ln>
        </p:spPr>
      </p:pic>
    </p:spTree>
    <p:extLst>
      <p:ext uri="{BB962C8B-B14F-4D97-AF65-F5344CB8AC3E}">
        <p14:creationId xmlns:p14="http://schemas.microsoft.com/office/powerpoint/2010/main" val="125731044"/>
      </p:ext>
    </p:extLst>
  </p:cSld>
  <p:clrMapOvr>
    <a:masterClrMapping/>
  </p:clrMapOvr>
  <p:transition spd="slow" advTm="16279">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4" name="Shape 58"/>
          <p:cNvPicPr preferRelativeResize="0"/>
          <p:nvPr/>
        </p:nvPicPr>
        <p:blipFill>
          <a:blip r:embed="rId3"/>
          <a:stretch>
            <a:fillRect/>
          </a:stretch>
        </p:blipFill>
        <p:spPr>
          <a:xfrm>
            <a:off x="-947795" y="1910811"/>
            <a:ext cx="4871849" cy="3959249"/>
          </a:xfrm>
          <a:prstGeom prst="rect">
            <a:avLst/>
          </a:prstGeom>
          <a:noFill/>
          <a:ln>
            <a:noFill/>
          </a:ln>
        </p:spPr>
      </p:pic>
      <p:sp>
        <p:nvSpPr>
          <p:cNvPr id="7" name="Shape 34"/>
          <p:cNvSpPr txBox="1">
            <a:spLocks/>
          </p:cNvSpPr>
          <p:nvPr/>
        </p:nvSpPr>
        <p:spPr>
          <a:xfrm>
            <a:off x="4197996" y="2315545"/>
            <a:ext cx="4436337" cy="857400"/>
          </a:xfrm>
          <a:prstGeom prst="rect">
            <a:avLst/>
          </a:prstGeom>
        </p:spPr>
        <p:txBody>
          <a:bodyPr lIns="91425" tIns="91425" rIns="91425" bIns="91425"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pPr algn="ctr">
              <a:spcBef>
                <a:spcPts val="600"/>
              </a:spcBef>
            </a:pPr>
            <a:r>
              <a:rPr lang="es-ES" sz="4400" b="1" dirty="0" smtClean="0">
                <a:solidFill>
                  <a:schemeClr val="bg1"/>
                </a:solidFill>
              </a:rPr>
              <a:t>A</a:t>
            </a:r>
            <a:r>
              <a:rPr lang="en" sz="4400" b="1" dirty="0" smtClean="0">
                <a:solidFill>
                  <a:schemeClr val="bg1"/>
                </a:solidFill>
              </a:rPr>
              <a:t>ctivate </a:t>
            </a:r>
            <a:r>
              <a:rPr lang="en" sz="5400" dirty="0" smtClean="0">
                <a:solidFill>
                  <a:schemeClr val="bg1"/>
                </a:solidFill>
              </a:rPr>
              <a:t>our world </a:t>
            </a:r>
            <a:r>
              <a:rPr lang="en" sz="3200" dirty="0" smtClean="0">
                <a:solidFill>
                  <a:schemeClr val="bg1"/>
                </a:solidFill>
              </a:rPr>
              <a:t>through</a:t>
            </a:r>
            <a:r>
              <a:rPr lang="en" sz="6000" dirty="0" smtClean="0">
                <a:solidFill>
                  <a:schemeClr val="bg1"/>
                </a:solidFill>
              </a:rPr>
              <a:t> </a:t>
            </a:r>
            <a:r>
              <a:rPr lang="en" sz="6000" b="1" dirty="0" smtClean="0">
                <a:solidFill>
                  <a:srgbClr val="FF0000"/>
                </a:solidFill>
              </a:rPr>
              <a:t>computers</a:t>
            </a:r>
            <a:endParaRPr lang="en" sz="6000" b="1" dirty="0">
              <a:solidFill>
                <a:srgbClr val="FF0000"/>
              </a:solidFill>
            </a:endParaRPr>
          </a:p>
        </p:txBody>
      </p:sp>
    </p:spTree>
  </p:cSld>
  <p:clrMapOvr>
    <a:masterClrMapping/>
  </p:clrMapOvr>
  <p:transition spd="slow" advTm="16119">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42175" y="205975"/>
            <a:ext cx="8344799" cy="857400"/>
          </a:xfrm>
          <a:prstGeom prst="rect">
            <a:avLst/>
          </a:prstGeom>
        </p:spPr>
        <p:txBody>
          <a:bodyPr lIns="91425" tIns="91425" rIns="91425" bIns="91425" anchor="b" anchorCtr="0">
            <a:noAutofit/>
          </a:bodyPr>
          <a:lstStyle/>
          <a:p>
            <a:pPr lvl="0" rtl="0">
              <a:spcBef>
                <a:spcPts val="600"/>
              </a:spcBef>
              <a:buNone/>
            </a:pPr>
            <a:r>
              <a:rPr lang="en" sz="3000" b="0"/>
              <a:t>UX of NO Devices:</a:t>
            </a:r>
          </a:p>
        </p:txBody>
      </p:sp>
      <p:sp>
        <p:nvSpPr>
          <p:cNvPr id="76" name="Shape 76"/>
          <p:cNvSpPr txBox="1">
            <a:spLocks noGrp="1"/>
          </p:cNvSpPr>
          <p:nvPr>
            <p:ph type="body" idx="1"/>
          </p:nvPr>
        </p:nvSpPr>
        <p:spPr>
          <a:xfrm>
            <a:off x="4235725" y="1200150"/>
            <a:ext cx="4451100" cy="3725699"/>
          </a:xfrm>
          <a:prstGeom prst="rect">
            <a:avLst/>
          </a:prstGeom>
        </p:spPr>
        <p:txBody>
          <a:bodyPr lIns="91425" tIns="91425" rIns="91425" bIns="91425" anchor="t" anchorCtr="0">
            <a:noAutofit/>
          </a:bodyPr>
          <a:lstStyle/>
          <a:p>
            <a:pPr marL="457200" lvl="0" indent="-419100" rtl="0">
              <a:spcBef>
                <a:spcPts val="0"/>
              </a:spcBef>
              <a:buClr>
                <a:srgbClr val="222222"/>
              </a:buClr>
              <a:buSzPct val="100000"/>
              <a:buFont typeface="Arial"/>
              <a:buChar char="★"/>
            </a:pPr>
            <a:r>
              <a:rPr lang="en">
                <a:solidFill>
                  <a:srgbClr val="FF0000"/>
                </a:solidFill>
              </a:rPr>
              <a:t>Redefinition of the relationship between user and the interface</a:t>
            </a:r>
            <a:r>
              <a:rPr lang="en">
                <a:solidFill>
                  <a:srgbClr val="222222"/>
                </a:solidFill>
              </a:rPr>
              <a:t> </a:t>
            </a:r>
          </a:p>
          <a:p>
            <a:pPr lvl="0" rtl="0">
              <a:spcBef>
                <a:spcPts val="0"/>
              </a:spcBef>
              <a:buNone/>
            </a:pPr>
            <a:endParaRPr>
              <a:solidFill>
                <a:srgbClr val="222222"/>
              </a:solidFill>
            </a:endParaRPr>
          </a:p>
          <a:p>
            <a:pPr marL="457200" lvl="0" indent="-419100" rtl="0">
              <a:spcBef>
                <a:spcPts val="0"/>
              </a:spcBef>
              <a:buClr>
                <a:srgbClr val="222222"/>
              </a:buClr>
              <a:buSzPct val="100000"/>
              <a:buFont typeface="Arial"/>
              <a:buChar char="★"/>
            </a:pPr>
            <a:r>
              <a:rPr lang="en">
                <a:solidFill>
                  <a:srgbClr val="222222"/>
                </a:solidFill>
              </a:rPr>
              <a:t>The practice of UX by UXers</a:t>
            </a:r>
          </a:p>
        </p:txBody>
      </p:sp>
      <p:pic>
        <p:nvPicPr>
          <p:cNvPr id="77" name="Shape 77"/>
          <p:cNvPicPr preferRelativeResize="0"/>
          <p:nvPr/>
        </p:nvPicPr>
        <p:blipFill>
          <a:blip r:embed="rId3"/>
          <a:stretch>
            <a:fillRect/>
          </a:stretch>
        </p:blipFill>
        <p:spPr>
          <a:xfrm>
            <a:off x="-483100" y="1710825"/>
            <a:ext cx="4260224" cy="3462199"/>
          </a:xfrm>
          <a:prstGeom prst="rect">
            <a:avLst/>
          </a:prstGeom>
          <a:noFill/>
          <a:ln>
            <a:noFill/>
          </a:ln>
        </p:spPr>
      </p:pic>
      <p:sp>
        <p:nvSpPr>
          <p:cNvPr id="5" name="Shape 82"/>
          <p:cNvSpPr txBox="1">
            <a:spLocks/>
          </p:cNvSpPr>
          <p:nvPr/>
        </p:nvSpPr>
        <p:spPr>
          <a:xfrm>
            <a:off x="457200" y="507351"/>
            <a:ext cx="8229600" cy="555899"/>
          </a:xfrm>
          <a:prstGeom prst="rect">
            <a:avLst/>
          </a:prstGeom>
          <a:solidFill>
            <a:schemeClr val="lt1"/>
          </a:solidFill>
          <a:ln>
            <a:noFill/>
          </a:ln>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1pPr>
            <a:lvl2pPr marR="0" algn="l" rtl="0">
              <a:lnSpc>
                <a:spcPct val="100000"/>
              </a:lnSpc>
              <a:spcBef>
                <a:spcPts val="0"/>
              </a:spcBef>
              <a:spcAft>
                <a:spcPts val="0"/>
              </a:spcAft>
              <a:buClr>
                <a:schemeClr val="lt1"/>
              </a:buClr>
              <a:buSzPct val="100000"/>
              <a:buNone/>
              <a:defRPr sz="3600" b="1" i="0" u="none" strike="noStrike" cap="none" baseline="0">
                <a:solidFill>
                  <a:schemeClr val="lt1"/>
                </a:solidFill>
                <a:latin typeface="Arial"/>
                <a:ea typeface="Arial"/>
                <a:cs typeface="Arial"/>
                <a:sym typeface="Arial"/>
                <a:rtl val="0"/>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pPr>
              <a:spcBef>
                <a:spcPts val="600"/>
              </a:spcBef>
            </a:pPr>
            <a:r>
              <a:rPr lang="en" sz="3000" b="0" dirty="0" smtClean="0">
                <a:solidFill>
                  <a:srgbClr val="000000"/>
                </a:solidFill>
              </a:rPr>
              <a:t>UX of NO devices</a:t>
            </a:r>
            <a:endParaRPr lang="en" sz="3000" b="0" dirty="0">
              <a:solidFill>
                <a:srgbClr val="000000"/>
              </a:solidFill>
            </a:endParaRPr>
          </a:p>
        </p:txBody>
      </p:sp>
    </p:spTree>
  </p:cSld>
  <p:clrMapOvr>
    <a:masterClrMapping/>
  </p:clrMapOvr>
  <p:transition spd="slow" advTm="15795">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507351"/>
            <a:ext cx="8229600" cy="555899"/>
          </a:xfrm>
          <a:prstGeom prst="rect">
            <a:avLst/>
          </a:prstGeom>
          <a:solidFill>
            <a:schemeClr val="lt1"/>
          </a:solidFill>
        </p:spPr>
        <p:txBody>
          <a:bodyPr lIns="91425" tIns="91425" rIns="91425" bIns="91425" anchor="b" anchorCtr="0">
            <a:noAutofit/>
          </a:bodyPr>
          <a:lstStyle/>
          <a:p>
            <a:pPr lvl="0" rtl="0">
              <a:spcBef>
                <a:spcPts val="600"/>
              </a:spcBef>
              <a:buNone/>
            </a:pPr>
            <a:r>
              <a:rPr lang="en" sz="3000" b="0">
                <a:solidFill>
                  <a:srgbClr val="000000"/>
                </a:solidFill>
              </a:rPr>
              <a:t>User and the interface</a:t>
            </a:r>
          </a:p>
        </p:txBody>
      </p:sp>
      <p:pic>
        <p:nvPicPr>
          <p:cNvPr id="84" name="Shape 84"/>
          <p:cNvPicPr preferRelativeResize="0"/>
          <p:nvPr/>
        </p:nvPicPr>
        <p:blipFill>
          <a:blip r:embed="rId3"/>
          <a:stretch>
            <a:fillRect/>
          </a:stretch>
        </p:blipFill>
        <p:spPr>
          <a:xfrm>
            <a:off x="5832200" y="1655674"/>
            <a:ext cx="2854600" cy="2854600"/>
          </a:xfrm>
          <a:prstGeom prst="rect">
            <a:avLst/>
          </a:prstGeom>
          <a:noFill/>
          <a:ln>
            <a:noFill/>
          </a:ln>
        </p:spPr>
      </p:pic>
      <p:sp>
        <p:nvSpPr>
          <p:cNvPr id="85" name="Shape 85"/>
          <p:cNvSpPr txBox="1"/>
          <p:nvPr/>
        </p:nvSpPr>
        <p:spPr>
          <a:xfrm>
            <a:off x="1186050" y="1438975"/>
            <a:ext cx="3657600" cy="1643999"/>
          </a:xfrm>
          <a:prstGeom prst="rect">
            <a:avLst/>
          </a:prstGeom>
          <a:noFill/>
          <a:ln>
            <a:noFill/>
          </a:ln>
        </p:spPr>
        <p:txBody>
          <a:bodyPr lIns="91425" tIns="91425" rIns="91425" bIns="91425" anchor="t" anchorCtr="0">
            <a:noAutofit/>
          </a:bodyPr>
          <a:lstStyle/>
          <a:p>
            <a:pPr lvl="0" algn="ctr" rtl="0">
              <a:spcBef>
                <a:spcPts val="600"/>
              </a:spcBef>
              <a:buNone/>
            </a:pPr>
            <a:r>
              <a:rPr lang="en" sz="4400" dirty="0">
                <a:solidFill>
                  <a:schemeClr val="lt1"/>
                </a:solidFill>
              </a:rPr>
              <a:t>HUMAN AS THE INTERFACE:</a:t>
            </a:r>
          </a:p>
          <a:p>
            <a:pPr lvl="0" algn="ctr" rtl="0">
              <a:spcBef>
                <a:spcPts val="600"/>
              </a:spcBef>
              <a:buClr>
                <a:schemeClr val="dk1"/>
              </a:buClr>
              <a:buSzPct val="36666"/>
              <a:buFont typeface="Arial"/>
              <a:buNone/>
            </a:pPr>
            <a:r>
              <a:rPr lang="en" sz="3000" dirty="0">
                <a:solidFill>
                  <a:srgbClr val="FF0000"/>
                </a:solidFill>
              </a:rPr>
              <a:t>Is all about the user and not the device</a:t>
            </a:r>
          </a:p>
          <a:p>
            <a:pPr>
              <a:spcBef>
                <a:spcPts val="0"/>
              </a:spcBef>
              <a:buNone/>
            </a:pPr>
            <a:endParaRPr dirty="0">
              <a:solidFill>
                <a:srgbClr val="FF0000"/>
              </a:solidFill>
            </a:endParaRPr>
          </a:p>
        </p:txBody>
      </p:sp>
    </p:spTree>
  </p:cSld>
  <p:clrMapOvr>
    <a:masterClrMapping/>
  </p:clrMapOvr>
  <p:transition spd="slow" advTm="15771">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7"/>
</p:tagLst>
</file>

<file path=ppt/theme/theme1.xml><?xml version="1.0" encoding="utf-8"?>
<a:theme xmlns:a="http://schemas.openxmlformats.org/drawingml/2006/main" name="dark-gradient">
  <a:themeElements>
    <a:clrScheme name="Custom 346">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882</Words>
  <Application>Microsoft Office PowerPoint</Application>
  <PresentationFormat>Presentación en pantalla (16:9)</PresentationFormat>
  <Paragraphs>86</Paragraphs>
  <Slides>20</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ＭＳ Ｐゴシック</vt:lpstr>
      <vt:lpstr>Arial</vt:lpstr>
      <vt:lpstr>Gill Sans</vt:lpstr>
      <vt:lpstr>ヒラギノ角ゴ ProN W3</vt:lpstr>
      <vt:lpstr>dark-gradient</vt:lpstr>
      <vt:lpstr>Presentación de PowerPoint</vt:lpstr>
      <vt:lpstr>    The Computer for the 21st Century Mark Weiser Chief Technology Officer at XEROX PARC  Scientific American Magazine, September issue      </vt:lpstr>
      <vt:lpstr>The Computer for the 21st Century</vt:lpstr>
      <vt:lpstr>The Computer for the 21st Century</vt:lpstr>
      <vt:lpstr>With devices disappearing…</vt:lpstr>
      <vt:lpstr>UX OF NO DEVICES</vt:lpstr>
      <vt:lpstr>Presentación de PowerPoint</vt:lpstr>
      <vt:lpstr>UX of NO Devices:</vt:lpstr>
      <vt:lpstr>User and the interface</vt:lpstr>
      <vt:lpstr>Presentación de PowerPoint</vt:lpstr>
      <vt:lpstr>Presentación de PowerPoint</vt:lpstr>
      <vt:lpstr>Presentación de PowerPoint</vt:lpstr>
      <vt:lpstr>Presentación de PowerPoint</vt:lpstr>
      <vt:lpstr>Presentación de PowerPoint</vt:lpstr>
      <vt:lpstr>Human as the interface</vt:lpstr>
      <vt:lpstr>Human as the interface</vt:lpstr>
      <vt:lpstr>UX of NO Devices:</vt:lpstr>
      <vt:lpstr>The practice of UX by UXers</vt:lpstr>
      <vt:lpstr>The practice of UX by UXers</vt:lpstr>
      <vt:lpstr>    Seed of our future. Slow transition to the invisible computing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Gutierrez</dc:creator>
  <cp:lastModifiedBy>Claudia Gutierrez</cp:lastModifiedBy>
  <cp:revision>37</cp:revision>
  <dcterms:modified xsi:type="dcterms:W3CDTF">2014-07-21T23:24:40Z</dcterms:modified>
</cp:coreProperties>
</file>